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3292CB72-0D6D-447C-B254-641D35264E77}">
  <a:tblStyle styleId="{3292CB72-0D6D-447C-B254-641D35264E77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6E7EF"/>
          </a:solidFill>
        </a:fill>
      </a:tcStyle>
    </a:wholeTbl>
    <a:band1H>
      <a:tcTxStyle/>
      <a:tcStyle>
        <a:fill>
          <a:solidFill>
            <a:srgbClr val="CACADD"/>
          </a:solidFill>
        </a:fill>
      </a:tcStyle>
    </a:band1H>
    <a:band2H>
      <a:tcTxStyle/>
    </a:band2H>
    <a:band1V>
      <a:tcTxStyle/>
      <a:tcStyle>
        <a:fill>
          <a:solidFill>
            <a:srgbClr val="CACADD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slide" Target="slides/slide39.xml"/><Relationship Id="rId21" Type="http://schemas.openxmlformats.org/officeDocument/2006/relationships/slide" Target="slides/slide16.xml"/><Relationship Id="rId43" Type="http://schemas.openxmlformats.org/officeDocument/2006/relationships/slide" Target="slides/slide38.xml"/><Relationship Id="rId24" Type="http://schemas.openxmlformats.org/officeDocument/2006/relationships/slide" Target="slides/slide19.xml"/><Relationship Id="rId46" Type="http://schemas.openxmlformats.org/officeDocument/2006/relationships/slide" Target="slides/slide41.xml"/><Relationship Id="rId23" Type="http://schemas.openxmlformats.org/officeDocument/2006/relationships/slide" Target="slides/slide18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47" Type="http://schemas.openxmlformats.org/officeDocument/2006/relationships/slide" Target="slides/slide42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" name="Google Shape;6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0" name="Google Shape;490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7" name="Google Shape;567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0" name="Google Shape;600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0" name="Google Shape;680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0" name="Google Shape;760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5" name="Google Shape;785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0" name="Google Shape;810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9" name="Google Shape;839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6" name="Google Shape;846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4" name="Google Shape;854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1" name="Google Shape;891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9" name="Google Shape;939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0" name="Google Shape;960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2" name="Google Shape;982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7" name="Google Shape;1007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5" name="Google Shape;1025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4" name="Google Shape;1054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2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4" name="Google Shape;1094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5" name="Google Shape;1135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4" name="Google Shape;1164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3" name="Google Shape;1173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"/>
          <p:cNvPicPr preferRelativeResize="0"/>
          <p:nvPr/>
        </p:nvPicPr>
        <p:blipFill rotWithShape="1">
          <a:blip r:embed="rId2">
            <a:alphaModFix/>
          </a:blip>
          <a:srcRect b="15431" l="0" r="0" t="870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rgbClr val="4EBAAB">
                  <a:alpha val="34901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2"/>
          <p:cNvSpPr txBox="1"/>
          <p:nvPr>
            <p:ph type="ctrTitle"/>
          </p:nvPr>
        </p:nvSpPr>
        <p:spPr>
          <a:xfrm>
            <a:off x="563880" y="1105195"/>
            <a:ext cx="1106424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b="1"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1524000" y="3665833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>
  <p:cSld name="1_Title Slid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ctrTitle"/>
          </p:nvPr>
        </p:nvSpPr>
        <p:spPr>
          <a:xfrm>
            <a:off x="1195226" y="0"/>
            <a:ext cx="9282485" cy="30753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600"/>
              <a:buFont typeface="Arial"/>
              <a:buNone/>
              <a:defRPr b="1" sz="96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subTitle"/>
          </p:nvPr>
        </p:nvSpPr>
        <p:spPr>
          <a:xfrm>
            <a:off x="1234982" y="3075352"/>
            <a:ext cx="8322366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/>
          <p:nvPr/>
        </p:nvSpPr>
        <p:spPr>
          <a:xfrm rot="-2700000">
            <a:off x="-8411627" y="-257268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4"/>
          <p:cNvSpPr/>
          <p:nvPr/>
        </p:nvSpPr>
        <p:spPr>
          <a:xfrm rot="-8100000">
            <a:off x="6071640" y="6894388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"/>
          <p:cNvSpPr/>
          <p:nvPr/>
        </p:nvSpPr>
        <p:spPr>
          <a:xfrm rot="-2700000">
            <a:off x="-27800075" y="-6354418"/>
            <a:ext cx="26720832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4"/>
          <p:cNvSpPr/>
          <p:nvPr/>
        </p:nvSpPr>
        <p:spPr>
          <a:xfrm rot="8100000">
            <a:off x="11769465" y="310760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Only">
  <p:cSld name="1_Title Only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/>
          <p:nvPr/>
        </p:nvSpPr>
        <p:spPr>
          <a:xfrm rot="-2700000">
            <a:off x="-9083398" y="-2964564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6"/>
          <p:cNvSpPr/>
          <p:nvPr/>
        </p:nvSpPr>
        <p:spPr>
          <a:xfrm rot="-81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6"/>
          <p:cNvSpPr/>
          <p:nvPr/>
        </p:nvSpPr>
        <p:spPr>
          <a:xfrm rot="-2700000">
            <a:off x="-28471844" y="-6746302"/>
            <a:ext cx="26720832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6"/>
          <p:cNvSpPr/>
          <p:nvPr/>
        </p:nvSpPr>
        <p:spPr>
          <a:xfrm rot="8100000">
            <a:off x="11725923" y="363012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6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33" name="Google Shape;33;p6"/>
          <p:cNvCxnSpPr/>
          <p:nvPr/>
        </p:nvCxnSpPr>
        <p:spPr>
          <a:xfrm>
            <a:off x="1789140" y="882872"/>
            <a:ext cx="8613721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itle Only">
  <p:cSld name="3_Title Only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7"/>
          <p:cNvSpPr/>
          <p:nvPr/>
        </p:nvSpPr>
        <p:spPr>
          <a:xfrm rot="-2700000">
            <a:off x="-9083398" y="-2964564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7"/>
          <p:cNvSpPr/>
          <p:nvPr/>
        </p:nvSpPr>
        <p:spPr>
          <a:xfrm rot="-81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7"/>
          <p:cNvSpPr/>
          <p:nvPr/>
        </p:nvSpPr>
        <p:spPr>
          <a:xfrm rot="-2700000">
            <a:off x="-28471844" y="-6746302"/>
            <a:ext cx="26720832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7"/>
          <p:cNvSpPr/>
          <p:nvPr/>
        </p:nvSpPr>
        <p:spPr>
          <a:xfrm rot="8100000">
            <a:off x="11725923" y="363012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" type="body"/>
          </p:nvPr>
        </p:nvSpPr>
        <p:spPr>
          <a:xfrm>
            <a:off x="595422" y="1190847"/>
            <a:ext cx="11284157" cy="53588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 sz="2400"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 sz="2000"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 sz="1800">
                <a:solidFill>
                  <a:schemeClr val="dk2"/>
                </a:solidFill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  <a:defRPr sz="1600"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  <a:defRPr sz="1600"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8"/>
          <p:cNvSpPr/>
          <p:nvPr/>
        </p:nvSpPr>
        <p:spPr>
          <a:xfrm rot="-2700000">
            <a:off x="-8411627" y="-257268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8"/>
          <p:cNvSpPr/>
          <p:nvPr/>
        </p:nvSpPr>
        <p:spPr>
          <a:xfrm rot="-8100000">
            <a:off x="6071640" y="6894388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8"/>
          <p:cNvSpPr/>
          <p:nvPr/>
        </p:nvSpPr>
        <p:spPr>
          <a:xfrm rot="-2700000">
            <a:off x="-27800075" y="-6354418"/>
            <a:ext cx="26720832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8"/>
          <p:cNvSpPr/>
          <p:nvPr/>
        </p:nvSpPr>
        <p:spPr>
          <a:xfrm rot="8100000">
            <a:off x="11769465" y="310760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E8E8E"/>
              </a:buClr>
              <a:buSzPts val="2400"/>
              <a:buNone/>
              <a:defRPr sz="2400">
                <a:solidFill>
                  <a:srgbClr val="8E8E8E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2000"/>
              <a:buNone/>
              <a:defRPr sz="2000">
                <a:solidFill>
                  <a:srgbClr val="8E8E8E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800"/>
              <a:buNone/>
              <a:defRPr sz="1800">
                <a:solidFill>
                  <a:srgbClr val="8E8E8E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Only">
  <p:cSld name="2_Title Only">
    <p:bg>
      <p:bgPr>
        <a:gradFill>
          <a:gsLst>
            <a:gs pos="0">
              <a:schemeClr val="accent3"/>
            </a:gs>
            <a:gs pos="100000">
              <a:schemeClr val="accent2"/>
            </a:gs>
          </a:gsLst>
          <a:lin ang="2700000" scaled="0"/>
        </a:gra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1"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0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2.png"/><Relationship Id="rId4" Type="http://schemas.openxmlformats.org/officeDocument/2006/relationships/image" Target="../media/image16.png"/><Relationship Id="rId5" Type="http://schemas.openxmlformats.org/officeDocument/2006/relationships/image" Target="../media/image1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9.png"/><Relationship Id="rId4" Type="http://schemas.openxmlformats.org/officeDocument/2006/relationships/image" Target="../media/image7.png"/><Relationship Id="rId5" Type="http://schemas.openxmlformats.org/officeDocument/2006/relationships/image" Target="../media/image18.png"/><Relationship Id="rId6" Type="http://schemas.openxmlformats.org/officeDocument/2006/relationships/image" Target="../media/image2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1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3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1"/>
          <p:cNvPicPr preferRelativeResize="0"/>
          <p:nvPr/>
        </p:nvPicPr>
        <p:blipFill rotWithShape="1">
          <a:blip r:embed="rId3">
            <a:alphaModFix/>
          </a:blip>
          <a:srcRect b="15431" l="0" r="0" t="870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rgbClr val="4EBAAB">
                  <a:alpha val="34901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1"/>
          <p:cNvSpPr txBox="1"/>
          <p:nvPr>
            <p:ph type="ctrTitle"/>
          </p:nvPr>
        </p:nvSpPr>
        <p:spPr>
          <a:xfrm>
            <a:off x="563880" y="1105195"/>
            <a:ext cx="1106424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</a:pPr>
            <a:r>
              <a:rPr lang="en-US" sz="5500"/>
              <a:t>Online Program Development</a:t>
            </a:r>
            <a:endParaRPr/>
          </a:p>
        </p:txBody>
      </p:sp>
      <p:sp>
        <p:nvSpPr>
          <p:cNvPr id="59" name="Google Shape;59;p11"/>
          <p:cNvSpPr txBox="1"/>
          <p:nvPr>
            <p:ph idx="1" type="subTitle"/>
          </p:nvPr>
        </p:nvSpPr>
        <p:spPr>
          <a:xfrm>
            <a:off x="1524000" y="3665833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STRATEGIES &amp; CONSIDERATIONS</a:t>
            </a:r>
            <a:endParaRPr/>
          </a:p>
        </p:txBody>
      </p:sp>
      <p:sp>
        <p:nvSpPr>
          <p:cNvPr id="60" name="Google Shape;60;p11"/>
          <p:cNvSpPr/>
          <p:nvPr/>
        </p:nvSpPr>
        <p:spPr>
          <a:xfrm>
            <a:off x="-6263640" y="0"/>
            <a:ext cx="608076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0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/>
              <a:t>Building the Online Organization</a:t>
            </a:r>
            <a:endParaRPr/>
          </a:p>
        </p:txBody>
      </p:sp>
      <p:sp>
        <p:nvSpPr>
          <p:cNvPr id="162" name="Google Shape;162;p20"/>
          <p:cNvSpPr/>
          <p:nvPr/>
        </p:nvSpPr>
        <p:spPr>
          <a:xfrm>
            <a:off x="4988630" y="1256704"/>
            <a:ext cx="1702677" cy="569143"/>
          </a:xfrm>
          <a:prstGeom prst="rect">
            <a:avLst/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Chief Executive Officer</a:t>
            </a:r>
            <a:endParaRPr/>
          </a:p>
        </p:txBody>
      </p:sp>
      <p:cxnSp>
        <p:nvCxnSpPr>
          <p:cNvPr id="163" name="Google Shape;163;p20"/>
          <p:cNvCxnSpPr/>
          <p:nvPr/>
        </p:nvCxnSpPr>
        <p:spPr>
          <a:xfrm>
            <a:off x="1686269" y="2010888"/>
            <a:ext cx="4153699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64" name="Google Shape;164;p20"/>
          <p:cNvGrpSpPr/>
          <p:nvPr/>
        </p:nvGrpSpPr>
        <p:grpSpPr>
          <a:xfrm>
            <a:off x="825754" y="2009747"/>
            <a:ext cx="2207173" cy="3473696"/>
            <a:chOff x="825754" y="2009747"/>
            <a:chExt cx="2207173" cy="3473696"/>
          </a:xfrm>
        </p:grpSpPr>
        <p:cxnSp>
          <p:nvCxnSpPr>
            <p:cNvPr id="165" name="Google Shape;165;p20"/>
            <p:cNvCxnSpPr/>
            <p:nvPr/>
          </p:nvCxnSpPr>
          <p:spPr>
            <a:xfrm rot="10800000">
              <a:off x="1686269" y="2009747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66" name="Google Shape;166;p20"/>
            <p:cNvSpPr/>
            <p:nvPr/>
          </p:nvSpPr>
          <p:spPr>
            <a:xfrm>
              <a:off x="825754" y="217110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Chief of Staff</a:t>
              </a:r>
              <a:endParaRPr/>
            </a:p>
          </p:txBody>
        </p:sp>
        <p:sp>
          <p:nvSpPr>
            <p:cNvPr id="167" name="Google Shape;167;p20"/>
            <p:cNvSpPr/>
            <p:nvPr/>
          </p:nvSpPr>
          <p:spPr>
            <a:xfrm>
              <a:off x="1330250" y="30855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CEO Support</a:t>
              </a:r>
              <a:endParaRPr/>
            </a:p>
          </p:txBody>
        </p:sp>
        <p:sp>
          <p:nvSpPr>
            <p:cNvPr id="168" name="Google Shape;168;p20"/>
            <p:cNvSpPr/>
            <p:nvPr/>
          </p:nvSpPr>
          <p:spPr>
            <a:xfrm>
              <a:off x="1330250" y="3999903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Facilities Management</a:t>
              </a:r>
              <a:endParaRPr/>
            </a:p>
          </p:txBody>
        </p:sp>
        <p:sp>
          <p:nvSpPr>
            <p:cNvPr id="169" name="Google Shape;169;p20"/>
            <p:cNvSpPr/>
            <p:nvPr/>
          </p:nvSpPr>
          <p:spPr>
            <a:xfrm>
              <a:off x="1330250" y="4914300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HR Liaison</a:t>
              </a:r>
              <a:endParaRPr/>
            </a:p>
          </p:txBody>
        </p:sp>
        <p:cxnSp>
          <p:nvCxnSpPr>
            <p:cNvPr id="170" name="Google Shape;170;p20"/>
            <p:cNvCxnSpPr/>
            <p:nvPr/>
          </p:nvCxnSpPr>
          <p:spPr>
            <a:xfrm rot="10800000">
              <a:off x="1138398" y="2740249"/>
              <a:ext cx="0" cy="24802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1" name="Google Shape;171;p20"/>
            <p:cNvCxnSpPr>
              <a:endCxn id="167" idx="1"/>
            </p:cNvCxnSpPr>
            <p:nvPr/>
          </p:nvCxnSpPr>
          <p:spPr>
            <a:xfrm>
              <a:off x="1138250" y="3365877"/>
              <a:ext cx="192000" cy="420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2" name="Google Shape;172;p20"/>
            <p:cNvCxnSpPr/>
            <p:nvPr/>
          </p:nvCxnSpPr>
          <p:spPr>
            <a:xfrm>
              <a:off x="1138398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3" name="Google Shape;173;p20"/>
            <p:cNvCxnSpPr/>
            <p:nvPr/>
          </p:nvCxnSpPr>
          <p:spPr>
            <a:xfrm>
              <a:off x="1138398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174" name="Google Shape;174;p20"/>
          <p:cNvGrpSpPr/>
          <p:nvPr/>
        </p:nvGrpSpPr>
        <p:grpSpPr>
          <a:xfrm>
            <a:off x="4988630" y="2009747"/>
            <a:ext cx="2207173" cy="3473695"/>
            <a:chOff x="4988630" y="2009747"/>
            <a:chExt cx="2207173" cy="3473695"/>
          </a:xfrm>
        </p:grpSpPr>
        <p:sp>
          <p:nvSpPr>
            <p:cNvPr id="175" name="Google Shape;175;p20"/>
            <p:cNvSpPr/>
            <p:nvPr/>
          </p:nvSpPr>
          <p:spPr>
            <a:xfrm>
              <a:off x="4988630" y="21711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Chief Academic Officer</a:t>
              </a:r>
              <a:endParaRPr/>
            </a:p>
          </p:txBody>
        </p:sp>
        <p:sp>
          <p:nvSpPr>
            <p:cNvPr id="176" name="Google Shape;176;p20"/>
            <p:cNvSpPr/>
            <p:nvPr/>
          </p:nvSpPr>
          <p:spPr>
            <a:xfrm>
              <a:off x="5493126" y="3085504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Instructional Design</a:t>
              </a:r>
              <a:endParaRPr/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5493126" y="3999902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Program Onboarding</a:t>
              </a:r>
              <a:endParaRPr/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5493126" y="4914299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Student Services</a:t>
              </a:r>
              <a:endParaRPr/>
            </a:p>
          </p:txBody>
        </p:sp>
        <p:cxnSp>
          <p:nvCxnSpPr>
            <p:cNvPr id="179" name="Google Shape;179;p20"/>
            <p:cNvCxnSpPr/>
            <p:nvPr/>
          </p:nvCxnSpPr>
          <p:spPr>
            <a:xfrm rot="10800000">
              <a:off x="5839968" y="2009747"/>
              <a:ext cx="0" cy="1613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0" name="Google Shape;180;p20"/>
            <p:cNvCxnSpPr/>
            <p:nvPr/>
          </p:nvCxnSpPr>
          <p:spPr>
            <a:xfrm rot="10800000">
              <a:off x="5294965" y="2740249"/>
              <a:ext cx="0" cy="24802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1" name="Google Shape;181;p20"/>
            <p:cNvCxnSpPr/>
            <p:nvPr/>
          </p:nvCxnSpPr>
          <p:spPr>
            <a:xfrm>
              <a:off x="5294965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2" name="Google Shape;182;p20"/>
            <p:cNvCxnSpPr/>
            <p:nvPr/>
          </p:nvCxnSpPr>
          <p:spPr>
            <a:xfrm>
              <a:off x="5294965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83" name="Google Shape;183;p20"/>
            <p:cNvCxnSpPr/>
            <p:nvPr/>
          </p:nvCxnSpPr>
          <p:spPr>
            <a:xfrm>
              <a:off x="5294965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184" name="Google Shape;184;p20"/>
          <p:cNvGrpSpPr/>
          <p:nvPr/>
        </p:nvGrpSpPr>
        <p:grpSpPr>
          <a:xfrm>
            <a:off x="9151506" y="2010897"/>
            <a:ext cx="2207173" cy="4388092"/>
            <a:chOff x="9151506" y="2009747"/>
            <a:chExt cx="2207173" cy="4388092"/>
          </a:xfrm>
        </p:grpSpPr>
        <p:cxnSp>
          <p:nvCxnSpPr>
            <p:cNvPr id="185" name="Google Shape;185;p20"/>
            <p:cNvCxnSpPr/>
            <p:nvPr/>
          </p:nvCxnSpPr>
          <p:spPr>
            <a:xfrm rot="10800000">
              <a:off x="10001594" y="2009747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86" name="Google Shape;186;p20"/>
            <p:cNvSpPr/>
            <p:nvPr/>
          </p:nvSpPr>
          <p:spPr>
            <a:xfrm>
              <a:off x="9151506" y="21711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Chief Marketing Officer</a:t>
              </a:r>
              <a:endParaRPr/>
            </a:p>
          </p:txBody>
        </p:sp>
        <p:sp>
          <p:nvSpPr>
            <p:cNvPr id="187" name="Google Shape;187;p20"/>
            <p:cNvSpPr/>
            <p:nvPr/>
          </p:nvSpPr>
          <p:spPr>
            <a:xfrm>
              <a:off x="9656002" y="3085504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Web Development</a:t>
              </a:r>
              <a:endParaRPr/>
            </a:p>
          </p:txBody>
        </p:sp>
        <p:sp>
          <p:nvSpPr>
            <p:cNvPr id="188" name="Google Shape;188;p20"/>
            <p:cNvSpPr/>
            <p:nvPr/>
          </p:nvSpPr>
          <p:spPr>
            <a:xfrm>
              <a:off x="9656002" y="3999902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Internet Marketing</a:t>
              </a:r>
              <a:endParaRPr/>
            </a:p>
          </p:txBody>
        </p:sp>
        <p:sp>
          <p:nvSpPr>
            <p:cNvPr id="189" name="Google Shape;189;p20"/>
            <p:cNvSpPr/>
            <p:nvPr/>
          </p:nvSpPr>
          <p:spPr>
            <a:xfrm>
              <a:off x="9656002" y="4914299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Other Marketing Efforts</a:t>
              </a:r>
              <a:endParaRPr/>
            </a:p>
          </p:txBody>
        </p:sp>
        <p:sp>
          <p:nvSpPr>
            <p:cNvPr id="190" name="Google Shape;190;p20"/>
            <p:cNvSpPr/>
            <p:nvPr/>
          </p:nvSpPr>
          <p:spPr>
            <a:xfrm>
              <a:off x="9656002" y="582869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New Program Market Research</a:t>
              </a:r>
              <a:endParaRPr/>
            </a:p>
          </p:txBody>
        </p:sp>
        <p:cxnSp>
          <p:nvCxnSpPr>
            <p:cNvPr id="191" name="Google Shape;191;p20"/>
            <p:cNvCxnSpPr/>
            <p:nvPr/>
          </p:nvCxnSpPr>
          <p:spPr>
            <a:xfrm rot="10800000">
              <a:off x="9457982" y="2740249"/>
              <a:ext cx="0" cy="3392142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2" name="Google Shape;192;p20"/>
            <p:cNvCxnSpPr/>
            <p:nvPr/>
          </p:nvCxnSpPr>
          <p:spPr>
            <a:xfrm>
              <a:off x="9457982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3" name="Google Shape;193;p20"/>
            <p:cNvCxnSpPr/>
            <p:nvPr/>
          </p:nvCxnSpPr>
          <p:spPr>
            <a:xfrm>
              <a:off x="9457982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4" name="Google Shape;194;p20"/>
            <p:cNvCxnSpPr/>
            <p:nvPr/>
          </p:nvCxnSpPr>
          <p:spPr>
            <a:xfrm>
              <a:off x="9457982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95" name="Google Shape;195;p20"/>
            <p:cNvCxnSpPr/>
            <p:nvPr/>
          </p:nvCxnSpPr>
          <p:spPr>
            <a:xfrm>
              <a:off x="9457982" y="6128330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cxnSp>
        <p:nvCxnSpPr>
          <p:cNvPr id="196" name="Google Shape;196;p20"/>
          <p:cNvCxnSpPr/>
          <p:nvPr/>
        </p:nvCxnSpPr>
        <p:spPr>
          <a:xfrm>
            <a:off x="5847895" y="2010888"/>
            <a:ext cx="2086879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97" name="Google Shape;197;p20"/>
          <p:cNvGrpSpPr/>
          <p:nvPr/>
        </p:nvGrpSpPr>
        <p:grpSpPr>
          <a:xfrm>
            <a:off x="2907192" y="2009747"/>
            <a:ext cx="2207173" cy="3473696"/>
            <a:chOff x="2907192" y="2009747"/>
            <a:chExt cx="2207173" cy="3473696"/>
          </a:xfrm>
        </p:grpSpPr>
        <p:sp>
          <p:nvSpPr>
            <p:cNvPr id="198" name="Google Shape;198;p20"/>
            <p:cNvSpPr/>
            <p:nvPr/>
          </p:nvSpPr>
          <p:spPr>
            <a:xfrm>
              <a:off x="2907192" y="217110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Chief Financial Officer</a:t>
              </a:r>
              <a:endParaRPr/>
            </a:p>
          </p:txBody>
        </p:sp>
        <p:sp>
          <p:nvSpPr>
            <p:cNvPr id="199" name="Google Shape;199;p20"/>
            <p:cNvSpPr/>
            <p:nvPr/>
          </p:nvSpPr>
          <p:spPr>
            <a:xfrm>
              <a:off x="3411688" y="30855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Business Management</a:t>
              </a:r>
              <a:endParaRPr/>
            </a:p>
          </p:txBody>
        </p:sp>
        <p:sp>
          <p:nvSpPr>
            <p:cNvPr id="200" name="Google Shape;200;p20"/>
            <p:cNvSpPr/>
            <p:nvPr/>
          </p:nvSpPr>
          <p:spPr>
            <a:xfrm>
              <a:off x="3411688" y="3999903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Contract Management</a:t>
              </a:r>
              <a:endParaRPr/>
            </a:p>
          </p:txBody>
        </p:sp>
        <p:sp>
          <p:nvSpPr>
            <p:cNvPr id="201" name="Google Shape;201;p20"/>
            <p:cNvSpPr/>
            <p:nvPr/>
          </p:nvSpPr>
          <p:spPr>
            <a:xfrm>
              <a:off x="3411688" y="4914300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Revenue Modeling</a:t>
              </a:r>
              <a:endParaRPr/>
            </a:p>
          </p:txBody>
        </p:sp>
        <p:cxnSp>
          <p:nvCxnSpPr>
            <p:cNvPr id="202" name="Google Shape;202;p20"/>
            <p:cNvCxnSpPr/>
            <p:nvPr/>
          </p:nvCxnSpPr>
          <p:spPr>
            <a:xfrm rot="10800000">
              <a:off x="3219836" y="2740249"/>
              <a:ext cx="0" cy="24802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03" name="Google Shape;203;p20"/>
            <p:cNvCxnSpPr/>
            <p:nvPr/>
          </p:nvCxnSpPr>
          <p:spPr>
            <a:xfrm>
              <a:off x="3219836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04" name="Google Shape;204;p20"/>
            <p:cNvCxnSpPr/>
            <p:nvPr/>
          </p:nvCxnSpPr>
          <p:spPr>
            <a:xfrm>
              <a:off x="3219836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05" name="Google Shape;205;p20"/>
            <p:cNvCxnSpPr/>
            <p:nvPr/>
          </p:nvCxnSpPr>
          <p:spPr>
            <a:xfrm>
              <a:off x="3219836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06" name="Google Shape;206;p20"/>
            <p:cNvCxnSpPr/>
            <p:nvPr/>
          </p:nvCxnSpPr>
          <p:spPr>
            <a:xfrm rot="10800000">
              <a:off x="3745160" y="2009747"/>
              <a:ext cx="0" cy="1613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07" name="Google Shape;207;p20"/>
          <p:cNvGrpSpPr/>
          <p:nvPr/>
        </p:nvGrpSpPr>
        <p:grpSpPr>
          <a:xfrm>
            <a:off x="7070068" y="2009747"/>
            <a:ext cx="2207173" cy="4388093"/>
            <a:chOff x="7070068" y="2009747"/>
            <a:chExt cx="2207173" cy="4388093"/>
          </a:xfrm>
        </p:grpSpPr>
        <p:sp>
          <p:nvSpPr>
            <p:cNvPr id="208" name="Google Shape;208;p20"/>
            <p:cNvSpPr/>
            <p:nvPr/>
          </p:nvSpPr>
          <p:spPr>
            <a:xfrm>
              <a:off x="7070068" y="217110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Chief Operations Officer</a:t>
              </a:r>
              <a:endParaRPr/>
            </a:p>
          </p:txBody>
        </p:sp>
        <p:sp>
          <p:nvSpPr>
            <p:cNvPr id="209" name="Google Shape;209;p20"/>
            <p:cNvSpPr/>
            <p:nvPr/>
          </p:nvSpPr>
          <p:spPr>
            <a:xfrm>
              <a:off x="7574564" y="30855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Technology</a:t>
              </a:r>
              <a:endParaRPr/>
            </a:p>
          </p:txBody>
        </p:sp>
        <p:sp>
          <p:nvSpPr>
            <p:cNvPr id="210" name="Google Shape;210;p20"/>
            <p:cNvSpPr/>
            <p:nvPr/>
          </p:nvSpPr>
          <p:spPr>
            <a:xfrm>
              <a:off x="7574564" y="3999903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Recruitment </a:t>
              </a:r>
              <a:endParaRPr/>
            </a:p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Coaching</a:t>
              </a:r>
              <a:endParaRPr/>
            </a:p>
          </p:txBody>
        </p:sp>
        <p:sp>
          <p:nvSpPr>
            <p:cNvPr id="211" name="Google Shape;211;p20"/>
            <p:cNvSpPr/>
            <p:nvPr/>
          </p:nvSpPr>
          <p:spPr>
            <a:xfrm>
              <a:off x="7574564" y="4914300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Retention </a:t>
              </a:r>
              <a:endParaRPr/>
            </a:p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Coaching</a:t>
              </a:r>
              <a:endParaRPr/>
            </a:p>
          </p:txBody>
        </p:sp>
        <p:sp>
          <p:nvSpPr>
            <p:cNvPr id="212" name="Google Shape;212;p20"/>
            <p:cNvSpPr/>
            <p:nvPr/>
          </p:nvSpPr>
          <p:spPr>
            <a:xfrm>
              <a:off x="7574564" y="5828697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76200" rotWithShape="0" algn="tl">
                <a:srgbClr val="000000">
                  <a:alpha val="14901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2"/>
                  </a:solidFill>
                  <a:latin typeface="Arial"/>
                  <a:ea typeface="Arial"/>
                  <a:cs typeface="Arial"/>
                  <a:sym typeface="Arial"/>
                </a:rPr>
                <a:t>Data Analytics</a:t>
              </a:r>
              <a:endParaRPr/>
            </a:p>
          </p:txBody>
        </p:sp>
        <p:cxnSp>
          <p:nvCxnSpPr>
            <p:cNvPr id="213" name="Google Shape;213;p20"/>
            <p:cNvCxnSpPr/>
            <p:nvPr/>
          </p:nvCxnSpPr>
          <p:spPr>
            <a:xfrm>
              <a:off x="7387654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4" name="Google Shape;214;p20"/>
            <p:cNvCxnSpPr/>
            <p:nvPr/>
          </p:nvCxnSpPr>
          <p:spPr>
            <a:xfrm>
              <a:off x="7387654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5" name="Google Shape;215;p20"/>
            <p:cNvCxnSpPr/>
            <p:nvPr/>
          </p:nvCxnSpPr>
          <p:spPr>
            <a:xfrm>
              <a:off x="7387654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6" name="Google Shape;216;p20"/>
            <p:cNvCxnSpPr/>
            <p:nvPr/>
          </p:nvCxnSpPr>
          <p:spPr>
            <a:xfrm rot="10800000">
              <a:off x="7387654" y="2740249"/>
              <a:ext cx="0" cy="3392142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7" name="Google Shape;217;p20"/>
            <p:cNvCxnSpPr/>
            <p:nvPr/>
          </p:nvCxnSpPr>
          <p:spPr>
            <a:xfrm>
              <a:off x="7387654" y="6128330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8" name="Google Shape;218;p20"/>
            <p:cNvCxnSpPr/>
            <p:nvPr/>
          </p:nvCxnSpPr>
          <p:spPr>
            <a:xfrm rot="10800000">
              <a:off x="7934774" y="2009747"/>
              <a:ext cx="0" cy="1613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cxnSp>
        <p:nvCxnSpPr>
          <p:cNvPr id="219" name="Google Shape;219;p20"/>
          <p:cNvCxnSpPr/>
          <p:nvPr/>
        </p:nvCxnSpPr>
        <p:spPr>
          <a:xfrm>
            <a:off x="7935442" y="2010888"/>
            <a:ext cx="2086879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20" name="Google Shape;220;p20"/>
          <p:cNvCxnSpPr/>
          <p:nvPr/>
        </p:nvCxnSpPr>
        <p:spPr>
          <a:xfrm rot="10800000">
            <a:off x="5837719" y="1839004"/>
            <a:ext cx="0" cy="165488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1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Organization Chart</a:t>
            </a:r>
            <a:endParaRPr/>
          </a:p>
        </p:txBody>
      </p:sp>
      <p:sp>
        <p:nvSpPr>
          <p:cNvPr id="226" name="Google Shape;226;p21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7" name="Google Shape;227;p21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228" name="Google Shape;228;p21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21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21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21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34" name="Google Shape;234;p21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235" name="Google Shape;235;p21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236" name="Google Shape;236;p21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237" name="Google Shape;237;p21"/>
          <p:cNvSpPr txBox="1"/>
          <p:nvPr/>
        </p:nvSpPr>
        <p:spPr>
          <a:xfrm>
            <a:off x="10628184" y="347667"/>
            <a:ext cx="13003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ACTIVITY</a:t>
            </a:r>
            <a:endParaRPr/>
          </a:p>
        </p:txBody>
      </p:sp>
      <p:sp>
        <p:nvSpPr>
          <p:cNvPr id="238" name="Google Shape;238;p21"/>
          <p:cNvSpPr/>
          <p:nvPr/>
        </p:nvSpPr>
        <p:spPr>
          <a:xfrm>
            <a:off x="595422" y="1623191"/>
            <a:ext cx="11582604" cy="2369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Fill in the names of people and/or departments who will fill these roles. </a:t>
            </a:r>
            <a:endParaRPr/>
          </a:p>
          <a:p>
            <a:pPr indent="0" lvl="0" marL="0" marR="0" rtl="0" algn="l">
              <a:spcBef>
                <a:spcPts val="24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People may have multiple roles.</a:t>
            </a:r>
            <a:endParaRPr/>
          </a:p>
          <a:p>
            <a:pPr indent="0" lvl="0" marL="0" marR="0" rtl="0" algn="l">
              <a:spcBef>
                <a:spcPts val="24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If the role will be handled outside of the online organization, please note the department.</a:t>
            </a:r>
            <a:endParaRPr/>
          </a:p>
          <a:p>
            <a:pPr indent="0" lvl="0" marL="0" marR="0" rtl="0" algn="l">
              <a:spcBef>
                <a:spcPts val="240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If you dont know who will fill the role, please put TBD (to be determined).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2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/>
              <a:t>Academic Calendar</a:t>
            </a:r>
            <a:endParaRPr/>
          </a:p>
        </p:txBody>
      </p:sp>
      <p:sp>
        <p:nvSpPr>
          <p:cNvPr id="244" name="Google Shape;244;p22"/>
          <p:cNvSpPr/>
          <p:nvPr/>
        </p:nvSpPr>
        <p:spPr>
          <a:xfrm>
            <a:off x="497629" y="1124669"/>
            <a:ext cx="11196743" cy="7209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Session A: Monday, 1/7/2019 – Tuesday, 2/26/2019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Session B: Monday, 3/11/2019 – Friday, 4/26/2019 (ASU Online and iCourses may end on Tuesday, 4/30/2019)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Session C: Monday, 1/7/2019 – Friday, 4/26/2019 (Final Exams 4/29/2019 – 5/4/2019)</a:t>
            </a:r>
            <a:endParaRPr/>
          </a:p>
        </p:txBody>
      </p:sp>
      <p:graphicFrame>
        <p:nvGraphicFramePr>
          <p:cNvPr id="245" name="Google Shape;245;p22"/>
          <p:cNvGraphicFramePr/>
          <p:nvPr/>
        </p:nvGraphicFramePr>
        <p:xfrm>
          <a:off x="497611" y="184562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{3292CB72-0D6D-447C-B254-641D35264E77}</a:tableStyleId>
              </a:tblPr>
              <a:tblGrid>
                <a:gridCol w="4188125"/>
                <a:gridCol w="2385425"/>
                <a:gridCol w="1154600"/>
                <a:gridCol w="1223500"/>
                <a:gridCol w="2245125"/>
              </a:tblGrid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 u="none" cap="none" strike="noStrike">
                          <a:solidFill>
                            <a:schemeClr val="dk2"/>
                          </a:solidFill>
                        </a:rPr>
                        <a:t>Schedule of Classes Available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050">
                          <a:solidFill>
                            <a:schemeClr val="dk2"/>
                          </a:solidFill>
                        </a:rPr>
                        <a:t>September 17, 2018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  <a:tc hMerge="1"/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050"/>
                        <a:buFont typeface="Arial"/>
                        <a:buNone/>
                      </a:pPr>
                      <a:r>
                        <a:rPr b="1" lang="en-US" sz="1050">
                          <a:solidFill>
                            <a:schemeClr val="dk2"/>
                          </a:solidFill>
                        </a:rPr>
                        <a:t>Registration and Tuition Guide Available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050"/>
                        <a:buFont typeface="Arial"/>
                        <a:buNone/>
                      </a:pPr>
                      <a:r>
                        <a:rPr b="0" lang="en-US" sz="1050">
                          <a:solidFill>
                            <a:schemeClr val="dk2"/>
                          </a:solidFill>
                        </a:rPr>
                        <a:t>September 17, 2018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hMerge="1"/>
                <a:tc hMerge="1"/>
                <a:tc hMerge="1"/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2"/>
                          </a:solidFill>
                        </a:rPr>
                        <a:t>Registration Dates</a:t>
                      </a:r>
                      <a:r>
                        <a:rPr b="1" lang="en-US" sz="1050">
                          <a:solidFill>
                            <a:schemeClr val="dk2"/>
                          </a:solidFill>
                        </a:rPr>
                        <a:t> Begin</a:t>
                      </a:r>
                      <a:endParaRPr b="1" sz="105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50">
                          <a:solidFill>
                            <a:schemeClr val="dk2"/>
                          </a:solidFill>
                        </a:rPr>
                        <a:t>ASU Online Students: September 24, 2018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050"/>
                        <a:buFont typeface="Arial"/>
                        <a:buNone/>
                      </a:pPr>
                      <a:r>
                        <a:rPr b="0" i="0" lang="en-US" sz="1050" u="none" cap="none" strike="noStrik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In-Person Students: October 15, 2018</a:t>
                      </a:r>
                      <a:endParaRPr sz="105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2"/>
                          </a:solidFill>
                        </a:rPr>
                        <a:t>$50</a:t>
                      </a:r>
                      <a:r>
                        <a:rPr b="1" lang="en-US" sz="1050">
                          <a:solidFill>
                            <a:schemeClr val="dk2"/>
                          </a:solidFill>
                        </a:rPr>
                        <a:t> Late Registration Fee Begins 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900">
                          <a:solidFill>
                            <a:schemeClr val="dk2"/>
                          </a:solidFill>
                        </a:rPr>
                        <a:t>Does not apply to ASU Online students</a:t>
                      </a:r>
                      <a:endParaRPr b="0" sz="9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50">
                          <a:solidFill>
                            <a:schemeClr val="dk2"/>
                          </a:solidFill>
                        </a:rPr>
                        <a:t>Session</a:t>
                      </a:r>
                      <a:r>
                        <a:rPr lang="en-US" sz="1050">
                          <a:solidFill>
                            <a:schemeClr val="dk2"/>
                          </a:solidFill>
                        </a:rPr>
                        <a:t> A: December 30, 2018</a:t>
                      </a:r>
                      <a:endParaRPr sz="105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50">
                          <a:solidFill>
                            <a:schemeClr val="dk2"/>
                          </a:solidFill>
                        </a:rPr>
                        <a:t>Session B: March 3, 2019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50">
                          <a:solidFill>
                            <a:schemeClr val="dk2"/>
                          </a:solidFill>
                        </a:rPr>
                        <a:t>Session</a:t>
                      </a:r>
                      <a:r>
                        <a:rPr lang="en-US" sz="1050">
                          <a:solidFill>
                            <a:schemeClr val="dk2"/>
                          </a:solidFill>
                        </a:rPr>
                        <a:t> C: December 30, 2018</a:t>
                      </a:r>
                      <a:endParaRPr sz="105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2"/>
                          </a:solidFill>
                        </a:rPr>
                        <a:t>Suggested Postmark Date to Meet Payment Deadline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50">
                          <a:solidFill>
                            <a:schemeClr val="dk2"/>
                          </a:solidFill>
                        </a:rPr>
                        <a:t>January 11, 2019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  <a:tc hMerge="1"/>
              </a:tr>
              <a:tr h="748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1"/>
                          </a:solidFill>
                        </a:rPr>
                        <a:t>Tuition Fee Payment Deadline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900">
                          <a:solidFill>
                            <a:schemeClr val="dk2"/>
                          </a:solidFill>
                        </a:rPr>
                        <a:t>For registration from 9/24/2018 through 1/18/2019. 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1"/>
                          </a:solidFill>
                        </a:rPr>
                        <a:t>January 15,</a:t>
                      </a:r>
                      <a:r>
                        <a:rPr b="1" lang="en-US" sz="105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b="1" lang="en-US" sz="1050">
                          <a:solidFill>
                            <a:schemeClr val="dk1"/>
                          </a:solidFill>
                        </a:rPr>
                        <a:t>2019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hMerge="1"/>
                <a:tc hMerge="1"/>
                <a:tc hMerge="1"/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1"/>
                          </a:solidFill>
                        </a:rPr>
                        <a:t>Classes Begin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1"/>
                          </a:solidFill>
                        </a:rPr>
                        <a:t>Session A:</a:t>
                      </a:r>
                      <a:r>
                        <a:rPr b="1" lang="en-US" sz="1050">
                          <a:solidFill>
                            <a:schemeClr val="dk1"/>
                          </a:solidFill>
                        </a:rPr>
                        <a:t> January 7, 2019</a:t>
                      </a:r>
                      <a:endParaRPr b="1" sz="105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1"/>
                          </a:solidFill>
                        </a:rPr>
                        <a:t>Session B: March 11, 2019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1"/>
                          </a:solidFill>
                        </a:rPr>
                        <a:t>Session</a:t>
                      </a:r>
                      <a:r>
                        <a:rPr b="1" lang="en-US" sz="1050">
                          <a:solidFill>
                            <a:schemeClr val="dk1"/>
                          </a:solidFill>
                        </a:rPr>
                        <a:t> C: January 7, 2019</a:t>
                      </a:r>
                      <a:endParaRPr b="1" sz="105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7488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2"/>
                          </a:solidFill>
                        </a:rPr>
                        <a:t>Academic Status Reports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900">
                          <a:solidFill>
                            <a:schemeClr val="dk2"/>
                          </a:solidFill>
                        </a:rPr>
                        <a:t>Faculty have the opportunity to provide weekly feedback during</a:t>
                      </a:r>
                      <a:r>
                        <a:rPr b="0" lang="en-US" sz="900">
                          <a:solidFill>
                            <a:schemeClr val="dk2"/>
                          </a:solidFill>
                        </a:rPr>
                        <a:t> </a:t>
                      </a:r>
                      <a:br>
                        <a:rPr b="0" lang="en-US" sz="900">
                          <a:solidFill>
                            <a:schemeClr val="dk2"/>
                          </a:solidFill>
                        </a:rPr>
                      </a:br>
                      <a:r>
                        <a:rPr b="0" lang="en-US" sz="900">
                          <a:solidFill>
                            <a:schemeClr val="dk2"/>
                          </a:solidFill>
                        </a:rPr>
                        <a:t>each session. Students can view ASRs in MyASU within 24 hours </a:t>
                      </a:r>
                      <a:br>
                        <a:rPr b="0" lang="en-US" sz="900">
                          <a:solidFill>
                            <a:schemeClr val="dk2"/>
                          </a:solidFill>
                        </a:rPr>
                      </a:br>
                      <a:r>
                        <a:rPr b="0" lang="en-US" sz="900">
                          <a:solidFill>
                            <a:schemeClr val="dk2"/>
                          </a:solidFill>
                        </a:rPr>
                        <a:t>after each weekly reporting period closes on Sundays</a:t>
                      </a:r>
                      <a:endParaRPr b="0" sz="10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Session A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January</a:t>
                      </a: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 7 – February 17, 2019</a:t>
                      </a:r>
                      <a:endParaRPr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Session B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March 11 – April 14, 2019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Session</a:t>
                      </a: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 C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January 7 – April 14, 2019</a:t>
                      </a:r>
                      <a:endParaRPr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050">
                          <a:solidFill>
                            <a:schemeClr val="dk2"/>
                          </a:solidFill>
                        </a:rPr>
                        <a:t>Last Day to Register or Drop/Add without College Approval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Session A: January 8,</a:t>
                      </a: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 2019</a:t>
                      </a:r>
                      <a:endParaRPr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Session</a:t>
                      </a: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 B: March 12, 2019</a:t>
                      </a:r>
                      <a:endParaRPr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Session C: January 13,</a:t>
                      </a:r>
                      <a:r>
                        <a:rPr lang="en-US" sz="1100">
                          <a:solidFill>
                            <a:schemeClr val="dk2"/>
                          </a:solidFill>
                        </a:rPr>
                        <a:t> 2019</a:t>
                      </a:r>
                      <a:endParaRPr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3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Course Carousel</a:t>
            </a:r>
            <a:endParaRPr/>
          </a:p>
        </p:txBody>
      </p:sp>
      <p:graphicFrame>
        <p:nvGraphicFramePr>
          <p:cNvPr id="251" name="Google Shape;251;p23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{3292CB72-0D6D-447C-B254-641D35264E77}</a:tableStyleId>
              </a:tblPr>
              <a:tblGrid>
                <a:gridCol w="2039125"/>
                <a:gridCol w="15262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COURSE OFFERINGS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2012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B 2012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B 2013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SUMMER C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IND &amp; INNOVATION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SYSTEMS THINKING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</a:t>
                      </a: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 1</a:t>
                      </a:r>
                      <a:endParaRPr b="1"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ADVANCED CONCEPTS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EBP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OUTCOMES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ENTREPRENEURSHIP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FINANCE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TECHNOLOGY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POLICY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 II / III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52" name="Google Shape;252;p23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Academic Year 2012-2013</a:t>
            </a:r>
            <a:endParaRPr/>
          </a:p>
        </p:txBody>
      </p:sp>
      <p:grpSp>
        <p:nvGrpSpPr>
          <p:cNvPr id="253" name="Google Shape;253;p23"/>
          <p:cNvGrpSpPr/>
          <p:nvPr/>
        </p:nvGrpSpPr>
        <p:grpSpPr>
          <a:xfrm>
            <a:off x="3196109" y="2208901"/>
            <a:ext cx="268838" cy="260228"/>
            <a:chOff x="1576388" y="1919288"/>
            <a:chExt cx="1090613" cy="1055688"/>
          </a:xfrm>
        </p:grpSpPr>
        <p:sp>
          <p:nvSpPr>
            <p:cNvPr id="254" name="Google Shape;254;p23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23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23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7" name="Google Shape;257;p23"/>
          <p:cNvGrpSpPr/>
          <p:nvPr/>
        </p:nvGrpSpPr>
        <p:grpSpPr>
          <a:xfrm>
            <a:off x="3196109" y="2602601"/>
            <a:ext cx="268838" cy="260228"/>
            <a:chOff x="1576388" y="1919288"/>
            <a:chExt cx="1090613" cy="1055688"/>
          </a:xfrm>
        </p:grpSpPr>
        <p:sp>
          <p:nvSpPr>
            <p:cNvPr id="258" name="Google Shape;258;p23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23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23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4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Course Carousel</a:t>
            </a:r>
            <a:endParaRPr/>
          </a:p>
        </p:txBody>
      </p:sp>
      <p:graphicFrame>
        <p:nvGraphicFramePr>
          <p:cNvPr id="266" name="Google Shape;266;p24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{3292CB72-0D6D-447C-B254-641D35264E77}</a:tableStyleId>
              </a:tblPr>
              <a:tblGrid>
                <a:gridCol w="2039125"/>
                <a:gridCol w="15262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COURSE OFFERINGS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2012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B 2012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B 2013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SUMMER C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IND &amp; INNOVATION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SYSTEMS THINKING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</a:t>
                      </a: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 1</a:t>
                      </a:r>
                      <a:endParaRPr b="1"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ADVANCED CONCEPTS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EBP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OUTCOMES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ENTREPRENEURSHIP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FINANCE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TECHNOLOGY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POLICY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 II / III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67" name="Google Shape;267;p24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Academic Year 2012-2013</a:t>
            </a:r>
            <a:endParaRPr/>
          </a:p>
        </p:txBody>
      </p:sp>
      <p:grpSp>
        <p:nvGrpSpPr>
          <p:cNvPr id="268" name="Google Shape;268;p24"/>
          <p:cNvGrpSpPr/>
          <p:nvPr/>
        </p:nvGrpSpPr>
        <p:grpSpPr>
          <a:xfrm>
            <a:off x="4732809" y="2208901"/>
            <a:ext cx="268838" cy="260228"/>
            <a:chOff x="1576388" y="1919288"/>
            <a:chExt cx="1090613" cy="1055688"/>
          </a:xfrm>
        </p:grpSpPr>
        <p:sp>
          <p:nvSpPr>
            <p:cNvPr id="269" name="Google Shape;269;p24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24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24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2" name="Google Shape;272;p24"/>
          <p:cNvGrpSpPr/>
          <p:nvPr/>
        </p:nvGrpSpPr>
        <p:grpSpPr>
          <a:xfrm>
            <a:off x="4732809" y="2602601"/>
            <a:ext cx="268838" cy="260228"/>
            <a:chOff x="1576388" y="1919288"/>
            <a:chExt cx="1090613" cy="1055688"/>
          </a:xfrm>
        </p:grpSpPr>
        <p:sp>
          <p:nvSpPr>
            <p:cNvPr id="273" name="Google Shape;273;p24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rgbClr val="00169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24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rgbClr val="00169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24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rgbClr val="00169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6" name="Google Shape;276;p24"/>
          <p:cNvGrpSpPr/>
          <p:nvPr/>
        </p:nvGrpSpPr>
        <p:grpSpPr>
          <a:xfrm>
            <a:off x="4732809" y="2976756"/>
            <a:ext cx="268838" cy="260228"/>
            <a:chOff x="1576388" y="1919288"/>
            <a:chExt cx="1090613" cy="1055688"/>
          </a:xfrm>
        </p:grpSpPr>
        <p:sp>
          <p:nvSpPr>
            <p:cNvPr id="277" name="Google Shape;277;p24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24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24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0" name="Google Shape;280;p24"/>
          <p:cNvGrpSpPr/>
          <p:nvPr/>
        </p:nvGrpSpPr>
        <p:grpSpPr>
          <a:xfrm>
            <a:off x="4732809" y="3383646"/>
            <a:ext cx="268838" cy="260228"/>
            <a:chOff x="1576388" y="1919288"/>
            <a:chExt cx="1090613" cy="1055688"/>
          </a:xfrm>
        </p:grpSpPr>
        <p:sp>
          <p:nvSpPr>
            <p:cNvPr id="281" name="Google Shape;281;p24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24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24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5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Course Carousel</a:t>
            </a:r>
            <a:endParaRPr/>
          </a:p>
        </p:txBody>
      </p:sp>
      <p:graphicFrame>
        <p:nvGraphicFramePr>
          <p:cNvPr id="289" name="Google Shape;289;p25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{3292CB72-0D6D-447C-B254-641D35264E77}</a:tableStyleId>
              </a:tblPr>
              <a:tblGrid>
                <a:gridCol w="2039125"/>
                <a:gridCol w="15262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COURSE OFFERINGS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2012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B 2012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B 2013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SUMMER C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IND &amp; INNOVATION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SYSTEMS THINKING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</a:t>
                      </a: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 1</a:t>
                      </a:r>
                      <a:endParaRPr b="1"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ADVANCED CONCEPTS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EBP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OUTCOMES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ENTREPRENEURSHIP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FINANCE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TECHNOLOGY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POLICY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 II / III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90" name="Google Shape;290;p25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Academic Year 2012-2013</a:t>
            </a:r>
            <a:endParaRPr/>
          </a:p>
        </p:txBody>
      </p:sp>
      <p:grpSp>
        <p:nvGrpSpPr>
          <p:cNvPr id="291" name="Google Shape;291;p25"/>
          <p:cNvGrpSpPr/>
          <p:nvPr/>
        </p:nvGrpSpPr>
        <p:grpSpPr>
          <a:xfrm>
            <a:off x="6167655" y="3768942"/>
            <a:ext cx="268838" cy="260228"/>
            <a:chOff x="1576388" y="1919288"/>
            <a:chExt cx="1090613" cy="1055688"/>
          </a:xfrm>
        </p:grpSpPr>
        <p:sp>
          <p:nvSpPr>
            <p:cNvPr id="292" name="Google Shape;292;p2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2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2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5" name="Google Shape;295;p25"/>
          <p:cNvGrpSpPr/>
          <p:nvPr/>
        </p:nvGrpSpPr>
        <p:grpSpPr>
          <a:xfrm>
            <a:off x="6167655" y="4162642"/>
            <a:ext cx="268838" cy="260228"/>
            <a:chOff x="1576388" y="1919288"/>
            <a:chExt cx="1090613" cy="1055688"/>
          </a:xfrm>
        </p:grpSpPr>
        <p:sp>
          <p:nvSpPr>
            <p:cNvPr id="296" name="Google Shape;296;p2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2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2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9" name="Google Shape;299;p25"/>
          <p:cNvGrpSpPr/>
          <p:nvPr/>
        </p:nvGrpSpPr>
        <p:grpSpPr>
          <a:xfrm>
            <a:off x="6460008" y="3762347"/>
            <a:ext cx="268838" cy="260228"/>
            <a:chOff x="1576388" y="1919288"/>
            <a:chExt cx="1090613" cy="1055688"/>
          </a:xfrm>
        </p:grpSpPr>
        <p:sp>
          <p:nvSpPr>
            <p:cNvPr id="300" name="Google Shape;300;p2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2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2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3" name="Google Shape;303;p25"/>
          <p:cNvGrpSpPr/>
          <p:nvPr/>
        </p:nvGrpSpPr>
        <p:grpSpPr>
          <a:xfrm>
            <a:off x="6460008" y="4169237"/>
            <a:ext cx="268838" cy="260228"/>
            <a:chOff x="1576388" y="1919288"/>
            <a:chExt cx="1090613" cy="1055688"/>
          </a:xfrm>
        </p:grpSpPr>
        <p:sp>
          <p:nvSpPr>
            <p:cNvPr id="304" name="Google Shape;304;p2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2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2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7" name="Google Shape;307;p25"/>
          <p:cNvGrpSpPr/>
          <p:nvPr/>
        </p:nvGrpSpPr>
        <p:grpSpPr>
          <a:xfrm>
            <a:off x="6289001" y="2208901"/>
            <a:ext cx="268838" cy="260228"/>
            <a:chOff x="1576388" y="1919288"/>
            <a:chExt cx="1090613" cy="1055688"/>
          </a:xfrm>
        </p:grpSpPr>
        <p:sp>
          <p:nvSpPr>
            <p:cNvPr id="308" name="Google Shape;308;p2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2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2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1" name="Google Shape;311;p25"/>
          <p:cNvGrpSpPr/>
          <p:nvPr/>
        </p:nvGrpSpPr>
        <p:grpSpPr>
          <a:xfrm>
            <a:off x="6289001" y="2602601"/>
            <a:ext cx="268838" cy="260228"/>
            <a:chOff x="1576388" y="1919288"/>
            <a:chExt cx="1090613" cy="1055688"/>
          </a:xfrm>
        </p:grpSpPr>
        <p:sp>
          <p:nvSpPr>
            <p:cNvPr id="312" name="Google Shape;312;p2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2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2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Course Carousel</a:t>
            </a:r>
            <a:endParaRPr/>
          </a:p>
        </p:txBody>
      </p:sp>
      <p:graphicFrame>
        <p:nvGraphicFramePr>
          <p:cNvPr id="320" name="Google Shape;320;p26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{3292CB72-0D6D-447C-B254-641D35264E77}</a:tableStyleId>
              </a:tblPr>
              <a:tblGrid>
                <a:gridCol w="2039125"/>
                <a:gridCol w="15262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COURSE OFFERINGS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2012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B 2012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B 2013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SUMMER C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IND &amp; INNOVATION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SYSTEMS THINKING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</a:t>
                      </a: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 1</a:t>
                      </a:r>
                      <a:endParaRPr b="1"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ADVANCED CONCEPTS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EBP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OUTCOMES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ENTREPRENEURSHIP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FINANCE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TECHNOLOGY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POLICY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 II / III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321" name="Google Shape;321;p26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Academic Year 2012-2013</a:t>
            </a:r>
            <a:endParaRPr/>
          </a:p>
        </p:txBody>
      </p:sp>
      <p:grpSp>
        <p:nvGrpSpPr>
          <p:cNvPr id="322" name="Google Shape;322;p26"/>
          <p:cNvGrpSpPr/>
          <p:nvPr/>
        </p:nvGrpSpPr>
        <p:grpSpPr>
          <a:xfrm>
            <a:off x="7805956" y="4556342"/>
            <a:ext cx="268838" cy="260228"/>
            <a:chOff x="1576388" y="1919288"/>
            <a:chExt cx="1090613" cy="1055688"/>
          </a:xfrm>
        </p:grpSpPr>
        <p:sp>
          <p:nvSpPr>
            <p:cNvPr id="323" name="Google Shape;323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6" name="Google Shape;326;p26"/>
          <p:cNvGrpSpPr/>
          <p:nvPr/>
        </p:nvGrpSpPr>
        <p:grpSpPr>
          <a:xfrm>
            <a:off x="7805956" y="4950042"/>
            <a:ext cx="268838" cy="260228"/>
            <a:chOff x="1576388" y="1919288"/>
            <a:chExt cx="1090613" cy="1055688"/>
          </a:xfrm>
        </p:grpSpPr>
        <p:sp>
          <p:nvSpPr>
            <p:cNvPr id="327" name="Google Shape;327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0" name="Google Shape;330;p26"/>
          <p:cNvGrpSpPr/>
          <p:nvPr/>
        </p:nvGrpSpPr>
        <p:grpSpPr>
          <a:xfrm>
            <a:off x="8111009" y="4549747"/>
            <a:ext cx="268838" cy="260228"/>
            <a:chOff x="1576388" y="1919288"/>
            <a:chExt cx="1090613" cy="1055688"/>
          </a:xfrm>
        </p:grpSpPr>
        <p:sp>
          <p:nvSpPr>
            <p:cNvPr id="331" name="Google Shape;331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4" name="Google Shape;334;p26"/>
          <p:cNvGrpSpPr/>
          <p:nvPr/>
        </p:nvGrpSpPr>
        <p:grpSpPr>
          <a:xfrm>
            <a:off x="8111009" y="4956637"/>
            <a:ext cx="268838" cy="260228"/>
            <a:chOff x="1576388" y="1919288"/>
            <a:chExt cx="1090613" cy="1055688"/>
          </a:xfrm>
        </p:grpSpPr>
        <p:sp>
          <p:nvSpPr>
            <p:cNvPr id="335" name="Google Shape;335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8" name="Google Shape;338;p26"/>
          <p:cNvGrpSpPr/>
          <p:nvPr/>
        </p:nvGrpSpPr>
        <p:grpSpPr>
          <a:xfrm>
            <a:off x="7508106" y="4556342"/>
            <a:ext cx="268838" cy="260228"/>
            <a:chOff x="1576388" y="1919288"/>
            <a:chExt cx="1090613" cy="1055688"/>
          </a:xfrm>
        </p:grpSpPr>
        <p:sp>
          <p:nvSpPr>
            <p:cNvPr id="339" name="Google Shape;339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2" name="Google Shape;342;p26"/>
          <p:cNvGrpSpPr/>
          <p:nvPr/>
        </p:nvGrpSpPr>
        <p:grpSpPr>
          <a:xfrm>
            <a:off x="7508106" y="4950042"/>
            <a:ext cx="268838" cy="260228"/>
            <a:chOff x="1576388" y="1919288"/>
            <a:chExt cx="1090613" cy="1055688"/>
          </a:xfrm>
        </p:grpSpPr>
        <p:sp>
          <p:nvSpPr>
            <p:cNvPr id="343" name="Google Shape;343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6" name="Google Shape;346;p26"/>
          <p:cNvGrpSpPr/>
          <p:nvPr/>
        </p:nvGrpSpPr>
        <p:grpSpPr>
          <a:xfrm>
            <a:off x="7805956" y="2196122"/>
            <a:ext cx="268838" cy="260228"/>
            <a:chOff x="1576388" y="1919288"/>
            <a:chExt cx="1090613" cy="1055688"/>
          </a:xfrm>
        </p:grpSpPr>
        <p:sp>
          <p:nvSpPr>
            <p:cNvPr id="347" name="Google Shape;347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0" name="Google Shape;350;p26"/>
          <p:cNvGrpSpPr/>
          <p:nvPr/>
        </p:nvGrpSpPr>
        <p:grpSpPr>
          <a:xfrm>
            <a:off x="7805956" y="2589822"/>
            <a:ext cx="268838" cy="260228"/>
            <a:chOff x="1576388" y="1919288"/>
            <a:chExt cx="1090613" cy="1055688"/>
          </a:xfrm>
        </p:grpSpPr>
        <p:sp>
          <p:nvSpPr>
            <p:cNvPr id="351" name="Google Shape;351;p2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2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2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Course Carousel</a:t>
            </a:r>
            <a:endParaRPr/>
          </a:p>
        </p:txBody>
      </p:sp>
      <p:graphicFrame>
        <p:nvGraphicFramePr>
          <p:cNvPr id="359" name="Google Shape;359;p27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{3292CB72-0D6D-447C-B254-641D35264E77}</a:tableStyleId>
              </a:tblPr>
              <a:tblGrid>
                <a:gridCol w="2039125"/>
                <a:gridCol w="15262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COURSE OFFERINGS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2012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B 2012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B 2013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SUMMER C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IND &amp; INNOVATION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SYSTEMS THINKING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</a:t>
                      </a: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 1</a:t>
                      </a:r>
                      <a:endParaRPr b="1"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ADVANCED CONCEPTS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EBP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OUTCOMES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ENTREPRENEURSHIP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FINANCE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TECHNOLOGY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POLICY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 II / III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360" name="Google Shape;360;p27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Academic Year 2012-2013</a:t>
            </a:r>
            <a:endParaRPr/>
          </a:p>
        </p:txBody>
      </p:sp>
      <p:grpSp>
        <p:nvGrpSpPr>
          <p:cNvPr id="361" name="Google Shape;361;p27"/>
          <p:cNvGrpSpPr/>
          <p:nvPr/>
        </p:nvGrpSpPr>
        <p:grpSpPr>
          <a:xfrm>
            <a:off x="9520456" y="5331042"/>
            <a:ext cx="268838" cy="260228"/>
            <a:chOff x="1576388" y="1919288"/>
            <a:chExt cx="1090613" cy="1055688"/>
          </a:xfrm>
        </p:grpSpPr>
        <p:sp>
          <p:nvSpPr>
            <p:cNvPr id="362" name="Google Shape;362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5" name="Google Shape;365;p27"/>
          <p:cNvGrpSpPr/>
          <p:nvPr/>
        </p:nvGrpSpPr>
        <p:grpSpPr>
          <a:xfrm>
            <a:off x="9520456" y="5724742"/>
            <a:ext cx="268838" cy="260228"/>
            <a:chOff x="1576388" y="1919288"/>
            <a:chExt cx="1090613" cy="1055688"/>
          </a:xfrm>
        </p:grpSpPr>
        <p:sp>
          <p:nvSpPr>
            <p:cNvPr id="366" name="Google Shape;366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27"/>
          <p:cNvGrpSpPr/>
          <p:nvPr/>
        </p:nvGrpSpPr>
        <p:grpSpPr>
          <a:xfrm>
            <a:off x="9812809" y="5324447"/>
            <a:ext cx="268838" cy="260228"/>
            <a:chOff x="1576388" y="1919288"/>
            <a:chExt cx="1090613" cy="1055688"/>
          </a:xfrm>
        </p:grpSpPr>
        <p:sp>
          <p:nvSpPr>
            <p:cNvPr id="370" name="Google Shape;370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3" name="Google Shape;373;p27"/>
          <p:cNvGrpSpPr/>
          <p:nvPr/>
        </p:nvGrpSpPr>
        <p:grpSpPr>
          <a:xfrm>
            <a:off x="9812809" y="5731337"/>
            <a:ext cx="268838" cy="260228"/>
            <a:chOff x="1576388" y="1919288"/>
            <a:chExt cx="1090613" cy="1055688"/>
          </a:xfrm>
        </p:grpSpPr>
        <p:sp>
          <p:nvSpPr>
            <p:cNvPr id="374" name="Google Shape;374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27"/>
          <p:cNvGrpSpPr/>
          <p:nvPr/>
        </p:nvGrpSpPr>
        <p:grpSpPr>
          <a:xfrm>
            <a:off x="9235306" y="5331042"/>
            <a:ext cx="268838" cy="260228"/>
            <a:chOff x="1576388" y="1919288"/>
            <a:chExt cx="1090613" cy="1055688"/>
          </a:xfrm>
        </p:grpSpPr>
        <p:sp>
          <p:nvSpPr>
            <p:cNvPr id="378" name="Google Shape;378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1" name="Google Shape;381;p27"/>
          <p:cNvGrpSpPr/>
          <p:nvPr/>
        </p:nvGrpSpPr>
        <p:grpSpPr>
          <a:xfrm>
            <a:off x="9235306" y="5724742"/>
            <a:ext cx="268838" cy="260228"/>
            <a:chOff x="1576388" y="1919288"/>
            <a:chExt cx="1090613" cy="1055688"/>
          </a:xfrm>
        </p:grpSpPr>
        <p:sp>
          <p:nvSpPr>
            <p:cNvPr id="382" name="Google Shape;382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5" name="Google Shape;385;p27"/>
          <p:cNvGrpSpPr/>
          <p:nvPr/>
        </p:nvGrpSpPr>
        <p:grpSpPr>
          <a:xfrm>
            <a:off x="8934423" y="5331237"/>
            <a:ext cx="268838" cy="260228"/>
            <a:chOff x="1576388" y="1919288"/>
            <a:chExt cx="1090613" cy="1055688"/>
          </a:xfrm>
        </p:grpSpPr>
        <p:sp>
          <p:nvSpPr>
            <p:cNvPr id="386" name="Google Shape;386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27"/>
          <p:cNvGrpSpPr/>
          <p:nvPr/>
        </p:nvGrpSpPr>
        <p:grpSpPr>
          <a:xfrm>
            <a:off x="8934423" y="5724937"/>
            <a:ext cx="268838" cy="260228"/>
            <a:chOff x="1576388" y="1919288"/>
            <a:chExt cx="1090613" cy="1055688"/>
          </a:xfrm>
        </p:grpSpPr>
        <p:sp>
          <p:nvSpPr>
            <p:cNvPr id="390" name="Google Shape;390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3" name="Google Shape;393;p27"/>
          <p:cNvGrpSpPr/>
          <p:nvPr/>
        </p:nvGrpSpPr>
        <p:grpSpPr>
          <a:xfrm>
            <a:off x="9311348" y="2196122"/>
            <a:ext cx="268838" cy="260228"/>
            <a:chOff x="1576388" y="1919288"/>
            <a:chExt cx="1090613" cy="1055688"/>
          </a:xfrm>
        </p:grpSpPr>
        <p:sp>
          <p:nvSpPr>
            <p:cNvPr id="394" name="Google Shape;394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7" name="Google Shape;397;p27"/>
          <p:cNvGrpSpPr/>
          <p:nvPr/>
        </p:nvGrpSpPr>
        <p:grpSpPr>
          <a:xfrm>
            <a:off x="9311348" y="2589822"/>
            <a:ext cx="268838" cy="260228"/>
            <a:chOff x="1576388" y="1919288"/>
            <a:chExt cx="1090613" cy="1055688"/>
          </a:xfrm>
        </p:grpSpPr>
        <p:sp>
          <p:nvSpPr>
            <p:cNvPr id="398" name="Google Shape;398;p2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2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2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Course Carousel</a:t>
            </a:r>
            <a:endParaRPr/>
          </a:p>
        </p:txBody>
      </p:sp>
      <p:graphicFrame>
        <p:nvGraphicFramePr>
          <p:cNvPr id="406" name="Google Shape;406;p28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{3292CB72-0D6D-447C-B254-641D35264E77}</a:tableStyleId>
              </a:tblPr>
              <a:tblGrid>
                <a:gridCol w="2039125"/>
                <a:gridCol w="15262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COURSE OFFERINGS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2012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B 2012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SPRING</a:t>
                      </a: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 B 2013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SUMMER C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200">
                          <a:solidFill>
                            <a:schemeClr val="lt1"/>
                          </a:solidFill>
                        </a:rPr>
                        <a:t>FALL A 2013</a:t>
                      </a:r>
                      <a:endParaRPr/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IND &amp; INNOVATION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SYSTEMS THINKING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</a:t>
                      </a: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 1</a:t>
                      </a:r>
                      <a:endParaRPr b="1" sz="11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ADVANCED CONCEPTS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EBP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OUTCOMES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ENTREPRENEURSHIP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FINANCE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TECHNOLOGY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POLICY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100">
                          <a:solidFill>
                            <a:schemeClr val="dk2"/>
                          </a:solidFill>
                        </a:rPr>
                        <a:t>CAPSTONE II / III</a:t>
                      </a:r>
                      <a:endParaRPr/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2"/>
                        </a:solidFill>
                      </a:endParaRPr>
                    </a:p>
                  </a:txBody>
                  <a:tcPr marT="45725" marB="45725" marR="91450" marL="182875" anchor="ctr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407" name="Google Shape;407;p28"/>
          <p:cNvSpPr/>
          <p:nvPr/>
        </p:nvSpPr>
        <p:spPr>
          <a:xfrm>
            <a:off x="497611" y="1300162"/>
            <a:ext cx="11196761" cy="4479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Academic Year 2012-2013</a:t>
            </a:r>
            <a:endParaRPr/>
          </a:p>
        </p:txBody>
      </p:sp>
      <p:grpSp>
        <p:nvGrpSpPr>
          <p:cNvPr id="408" name="Google Shape;408;p28"/>
          <p:cNvGrpSpPr/>
          <p:nvPr/>
        </p:nvGrpSpPr>
        <p:grpSpPr>
          <a:xfrm>
            <a:off x="10932889" y="2987253"/>
            <a:ext cx="268838" cy="260228"/>
            <a:chOff x="1576388" y="1919288"/>
            <a:chExt cx="1090613" cy="1055688"/>
          </a:xfrm>
        </p:grpSpPr>
        <p:sp>
          <p:nvSpPr>
            <p:cNvPr id="409" name="Google Shape;409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2" name="Google Shape;412;p28"/>
          <p:cNvGrpSpPr/>
          <p:nvPr/>
        </p:nvGrpSpPr>
        <p:grpSpPr>
          <a:xfrm>
            <a:off x="10932889" y="3380953"/>
            <a:ext cx="268838" cy="260228"/>
            <a:chOff x="1576388" y="1919288"/>
            <a:chExt cx="1090613" cy="1055688"/>
          </a:xfrm>
        </p:grpSpPr>
        <p:sp>
          <p:nvSpPr>
            <p:cNvPr id="413" name="Google Shape;413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6" name="Google Shape;416;p28"/>
          <p:cNvGrpSpPr/>
          <p:nvPr/>
        </p:nvGrpSpPr>
        <p:grpSpPr>
          <a:xfrm>
            <a:off x="10803409" y="6112337"/>
            <a:ext cx="268838" cy="260228"/>
            <a:chOff x="1576388" y="1919288"/>
            <a:chExt cx="1090613" cy="1055688"/>
          </a:xfrm>
        </p:grpSpPr>
        <p:sp>
          <p:nvSpPr>
            <p:cNvPr id="417" name="Google Shape;417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0" name="Google Shape;420;p28"/>
          <p:cNvGrpSpPr/>
          <p:nvPr/>
        </p:nvGrpSpPr>
        <p:grpSpPr>
          <a:xfrm>
            <a:off x="10647739" y="2987253"/>
            <a:ext cx="268838" cy="260228"/>
            <a:chOff x="1576388" y="1919288"/>
            <a:chExt cx="1090613" cy="1055688"/>
          </a:xfrm>
        </p:grpSpPr>
        <p:sp>
          <p:nvSpPr>
            <p:cNvPr id="421" name="Google Shape;421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4" name="Google Shape;424;p28"/>
          <p:cNvGrpSpPr/>
          <p:nvPr/>
        </p:nvGrpSpPr>
        <p:grpSpPr>
          <a:xfrm>
            <a:off x="10647739" y="3380953"/>
            <a:ext cx="268838" cy="260228"/>
            <a:chOff x="1576388" y="1919288"/>
            <a:chExt cx="1090613" cy="1055688"/>
          </a:xfrm>
        </p:grpSpPr>
        <p:sp>
          <p:nvSpPr>
            <p:cNvPr id="425" name="Google Shape;425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8" name="Google Shape;428;p28"/>
          <p:cNvGrpSpPr/>
          <p:nvPr/>
        </p:nvGrpSpPr>
        <p:grpSpPr>
          <a:xfrm>
            <a:off x="10346856" y="2987448"/>
            <a:ext cx="268838" cy="260228"/>
            <a:chOff x="1576388" y="1919288"/>
            <a:chExt cx="1090613" cy="1055688"/>
          </a:xfrm>
        </p:grpSpPr>
        <p:sp>
          <p:nvSpPr>
            <p:cNvPr id="429" name="Google Shape;429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2" name="Google Shape;432;p28"/>
          <p:cNvGrpSpPr/>
          <p:nvPr/>
        </p:nvGrpSpPr>
        <p:grpSpPr>
          <a:xfrm>
            <a:off x="10346856" y="3381148"/>
            <a:ext cx="268838" cy="260228"/>
            <a:chOff x="1576388" y="1919288"/>
            <a:chExt cx="1090613" cy="1055688"/>
          </a:xfrm>
        </p:grpSpPr>
        <p:sp>
          <p:nvSpPr>
            <p:cNvPr id="433" name="Google Shape;433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6" name="Google Shape;436;p28"/>
          <p:cNvGrpSpPr/>
          <p:nvPr/>
        </p:nvGrpSpPr>
        <p:grpSpPr>
          <a:xfrm>
            <a:off x="11222509" y="2987448"/>
            <a:ext cx="268838" cy="260228"/>
            <a:chOff x="1576388" y="1919288"/>
            <a:chExt cx="1090613" cy="1055688"/>
          </a:xfrm>
        </p:grpSpPr>
        <p:sp>
          <p:nvSpPr>
            <p:cNvPr id="437" name="Google Shape;437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0" name="Google Shape;440;p28"/>
          <p:cNvGrpSpPr/>
          <p:nvPr/>
        </p:nvGrpSpPr>
        <p:grpSpPr>
          <a:xfrm>
            <a:off x="11222509" y="3381148"/>
            <a:ext cx="268838" cy="260228"/>
            <a:chOff x="1576388" y="1919288"/>
            <a:chExt cx="1090613" cy="1055688"/>
          </a:xfrm>
        </p:grpSpPr>
        <p:sp>
          <p:nvSpPr>
            <p:cNvPr id="441" name="Google Shape;441;p2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2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2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4" name="Google Shape;444;p28"/>
          <p:cNvGrpSpPr/>
          <p:nvPr/>
        </p:nvGrpSpPr>
        <p:grpSpPr>
          <a:xfrm>
            <a:off x="10798470" y="2196122"/>
            <a:ext cx="268838" cy="653928"/>
            <a:chOff x="10798470" y="2196122"/>
            <a:chExt cx="268838" cy="653928"/>
          </a:xfrm>
        </p:grpSpPr>
        <p:grpSp>
          <p:nvGrpSpPr>
            <p:cNvPr id="445" name="Google Shape;445;p28"/>
            <p:cNvGrpSpPr/>
            <p:nvPr/>
          </p:nvGrpSpPr>
          <p:grpSpPr>
            <a:xfrm>
              <a:off x="10798470" y="2196122"/>
              <a:ext cx="268838" cy="260228"/>
              <a:chOff x="1576388" y="1919288"/>
              <a:chExt cx="1090613" cy="1055688"/>
            </a:xfrm>
          </p:grpSpPr>
          <p:sp>
            <p:nvSpPr>
              <p:cNvPr id="446" name="Google Shape;446;p28"/>
              <p:cNvSpPr/>
              <p:nvPr/>
            </p:nvSpPr>
            <p:spPr>
              <a:xfrm>
                <a:off x="1973263" y="2089150"/>
                <a:ext cx="296863" cy="358775"/>
              </a:xfrm>
              <a:custGeom>
                <a:rect b="b" l="l" r="r" t="t"/>
                <a:pathLst>
                  <a:path extrusionOk="0" h="200" w="160">
                    <a:moveTo>
                      <a:pt x="80" y="200"/>
                    </a:moveTo>
                    <a:cubicBezTo>
                      <a:pt x="125" y="200"/>
                      <a:pt x="160" y="167"/>
                      <a:pt x="160" y="12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0" y="32"/>
                      <a:pt x="125" y="0"/>
                      <a:pt x="80" y="0"/>
                    </a:cubicBezTo>
                    <a:cubicBezTo>
                      <a:pt x="35" y="0"/>
                      <a:pt x="0" y="32"/>
                      <a:pt x="0" y="8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67"/>
                      <a:pt x="35" y="200"/>
                      <a:pt x="80" y="200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" name="Google Shape;447;p28"/>
              <p:cNvSpPr/>
              <p:nvPr/>
            </p:nvSpPr>
            <p:spPr>
              <a:xfrm>
                <a:off x="1824038" y="2520950"/>
                <a:ext cx="595313" cy="287338"/>
              </a:xfrm>
              <a:custGeom>
                <a:rect b="b" l="l" r="r" t="t"/>
                <a:pathLst>
                  <a:path extrusionOk="0" h="160" w="320">
                    <a:moveTo>
                      <a:pt x="320" y="160"/>
                    </a:move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33"/>
                      <a:pt x="214" y="0"/>
                      <a:pt x="160" y="0"/>
                    </a:cubicBezTo>
                    <a:cubicBezTo>
                      <a:pt x="106" y="0"/>
                      <a:pt x="0" y="33"/>
                      <a:pt x="0" y="93"/>
                    </a:cubicBezTo>
                    <a:cubicBezTo>
                      <a:pt x="0" y="160"/>
                      <a:pt x="0" y="160"/>
                      <a:pt x="0" y="16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8" name="Google Shape;448;p28"/>
              <p:cNvSpPr/>
              <p:nvPr/>
            </p:nvSpPr>
            <p:spPr>
              <a:xfrm>
                <a:off x="1576388" y="1919288"/>
                <a:ext cx="1090613" cy="1055688"/>
              </a:xfrm>
              <a:prstGeom prst="ellipse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9" name="Google Shape;449;p28"/>
            <p:cNvGrpSpPr/>
            <p:nvPr/>
          </p:nvGrpSpPr>
          <p:grpSpPr>
            <a:xfrm>
              <a:off x="10798470" y="2589822"/>
              <a:ext cx="268838" cy="260228"/>
              <a:chOff x="1576388" y="1919288"/>
              <a:chExt cx="1090613" cy="1055688"/>
            </a:xfrm>
          </p:grpSpPr>
          <p:sp>
            <p:nvSpPr>
              <p:cNvPr id="450" name="Google Shape;450;p28"/>
              <p:cNvSpPr/>
              <p:nvPr/>
            </p:nvSpPr>
            <p:spPr>
              <a:xfrm>
                <a:off x="1973263" y="2089150"/>
                <a:ext cx="296863" cy="358775"/>
              </a:xfrm>
              <a:custGeom>
                <a:rect b="b" l="l" r="r" t="t"/>
                <a:pathLst>
                  <a:path extrusionOk="0" h="200" w="160">
                    <a:moveTo>
                      <a:pt x="80" y="200"/>
                    </a:moveTo>
                    <a:cubicBezTo>
                      <a:pt x="125" y="200"/>
                      <a:pt x="160" y="167"/>
                      <a:pt x="160" y="12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0" y="32"/>
                      <a:pt x="125" y="0"/>
                      <a:pt x="80" y="0"/>
                    </a:cubicBezTo>
                    <a:cubicBezTo>
                      <a:pt x="35" y="0"/>
                      <a:pt x="0" y="32"/>
                      <a:pt x="0" y="8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67"/>
                      <a:pt x="35" y="200"/>
                      <a:pt x="80" y="200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1" name="Google Shape;451;p28"/>
              <p:cNvSpPr/>
              <p:nvPr/>
            </p:nvSpPr>
            <p:spPr>
              <a:xfrm>
                <a:off x="1824038" y="2520950"/>
                <a:ext cx="595313" cy="287338"/>
              </a:xfrm>
              <a:custGeom>
                <a:rect b="b" l="l" r="r" t="t"/>
                <a:pathLst>
                  <a:path extrusionOk="0" h="160" w="320">
                    <a:moveTo>
                      <a:pt x="320" y="160"/>
                    </a:move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33"/>
                      <a:pt x="214" y="0"/>
                      <a:pt x="160" y="0"/>
                    </a:cubicBezTo>
                    <a:cubicBezTo>
                      <a:pt x="106" y="0"/>
                      <a:pt x="0" y="33"/>
                      <a:pt x="0" y="93"/>
                    </a:cubicBezTo>
                    <a:cubicBezTo>
                      <a:pt x="0" y="160"/>
                      <a:pt x="0" y="160"/>
                      <a:pt x="0" y="16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" name="Google Shape;452;p28"/>
              <p:cNvSpPr/>
              <p:nvPr/>
            </p:nvSpPr>
            <p:spPr>
              <a:xfrm>
                <a:off x="1576388" y="1919288"/>
                <a:ext cx="1090613" cy="1055688"/>
              </a:xfrm>
              <a:prstGeom prst="ellipse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29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Program Selection &amp; Implementation</a:t>
            </a:r>
            <a:endParaRPr/>
          </a:p>
        </p:txBody>
      </p:sp>
      <p:pic>
        <p:nvPicPr>
          <p:cNvPr descr="Screen Shot 2013-06-25 at 1.59.49 PM.png" id="458" name="Google Shape;458;p29"/>
          <p:cNvPicPr preferRelativeResize="0"/>
          <p:nvPr/>
        </p:nvPicPr>
        <p:blipFill rotWithShape="1">
          <a:blip r:embed="rId3">
            <a:alphaModFix/>
          </a:blip>
          <a:srcRect b="0" l="-34" r="-232" t="0"/>
          <a:stretch/>
        </p:blipFill>
        <p:spPr>
          <a:xfrm>
            <a:off x="1967776" y="1351611"/>
            <a:ext cx="8256448" cy="4969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2"/>
          <p:cNvPicPr preferRelativeResize="0"/>
          <p:nvPr/>
        </p:nvPicPr>
        <p:blipFill rotWithShape="1">
          <a:blip r:embed="rId3">
            <a:alphaModFix/>
          </a:blip>
          <a:srcRect b="15431" l="0" r="0" t="870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rgbClr val="4EBAAB">
                  <a:alpha val="34901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2"/>
          <p:cNvSpPr/>
          <p:nvPr/>
        </p:nvSpPr>
        <p:spPr>
          <a:xfrm>
            <a:off x="0" y="0"/>
            <a:ext cx="608076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2"/>
          <p:cNvSpPr txBox="1"/>
          <p:nvPr>
            <p:ph type="ctrTitle"/>
          </p:nvPr>
        </p:nvSpPr>
        <p:spPr>
          <a:xfrm>
            <a:off x="852327" y="434340"/>
            <a:ext cx="5822794" cy="30753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600"/>
              <a:buFont typeface="Arial"/>
              <a:buNone/>
            </a:pPr>
            <a:r>
              <a:rPr lang="en-US"/>
              <a:t>Kari </a:t>
            </a:r>
            <a:br>
              <a:rPr lang="en-US"/>
            </a:br>
            <a:r>
              <a:rPr lang="en-US"/>
              <a:t>Barlow</a:t>
            </a:r>
            <a:endParaRPr/>
          </a:p>
        </p:txBody>
      </p:sp>
      <p:sp>
        <p:nvSpPr>
          <p:cNvPr id="70" name="Google Shape;70;p12"/>
          <p:cNvSpPr txBox="1"/>
          <p:nvPr>
            <p:ph idx="1" type="subTitle"/>
          </p:nvPr>
        </p:nvSpPr>
        <p:spPr>
          <a:xfrm>
            <a:off x="914942" y="3418251"/>
            <a:ext cx="5367325" cy="27962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Online Education Architect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i="1" lang="en-US" sz="1800">
                <a:solidFill>
                  <a:schemeClr val="dk2"/>
                </a:solidFill>
              </a:rPr>
              <a:t>Chief Operating Officer of ASU Online </a:t>
            </a:r>
            <a:br>
              <a:rPr i="1" lang="en-US" sz="1800">
                <a:solidFill>
                  <a:schemeClr val="dk2"/>
                </a:solidFill>
              </a:rPr>
            </a:br>
            <a:r>
              <a:rPr i="1" lang="en-US" sz="1800">
                <a:solidFill>
                  <a:schemeClr val="dk2"/>
                </a:solidFill>
              </a:rPr>
              <a:t>2011 – 2016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</a:pPr>
            <a:r>
              <a:rPr lang="en-US" sz="1800">
                <a:solidFill>
                  <a:schemeClr val="accent3"/>
                </a:solidFill>
              </a:rPr>
              <a:t>Island 10-22 Conference</a:t>
            </a:r>
            <a:br>
              <a:rPr lang="en-US" sz="1800">
                <a:solidFill>
                  <a:schemeClr val="accent3"/>
                </a:solidFill>
              </a:rPr>
            </a:br>
            <a:r>
              <a:rPr lang="en-US" sz="1800">
                <a:solidFill>
                  <a:schemeClr val="accent3"/>
                </a:solidFill>
              </a:rPr>
              <a:t>July 11 -13, 2019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0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30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Program Selection &amp; Implementation</a:t>
            </a:r>
            <a:endParaRPr/>
          </a:p>
        </p:txBody>
      </p:sp>
      <p:grpSp>
        <p:nvGrpSpPr>
          <p:cNvPr id="465" name="Google Shape;465;p30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466" name="Google Shape;466;p30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30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30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30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30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30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72" name="Google Shape;472;p30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473" name="Google Shape;473;p30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474" name="Google Shape;474;p30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475" name="Google Shape;475;p30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ACTIVITY</a:t>
            </a:r>
            <a:endParaRPr/>
          </a:p>
        </p:txBody>
      </p:sp>
      <p:grpSp>
        <p:nvGrpSpPr>
          <p:cNvPr id="476" name="Google Shape;476;p30"/>
          <p:cNvGrpSpPr/>
          <p:nvPr/>
        </p:nvGrpSpPr>
        <p:grpSpPr>
          <a:xfrm>
            <a:off x="501628" y="1292375"/>
            <a:ext cx="3693113" cy="3077766"/>
            <a:chOff x="501628" y="1292375"/>
            <a:chExt cx="3693113" cy="3077766"/>
          </a:xfrm>
        </p:grpSpPr>
        <p:sp>
          <p:nvSpPr>
            <p:cNvPr id="477" name="Google Shape;477;p30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30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479" name="Google Shape;479;p30"/>
            <p:cNvSpPr txBox="1"/>
            <p:nvPr/>
          </p:nvSpPr>
          <p:spPr>
            <a:xfrm>
              <a:off x="1559102" y="2360903"/>
              <a:ext cx="2635639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Write each </a:t>
              </a:r>
              <a:b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task / decision point on a post-it note</a:t>
              </a:r>
              <a:endParaRPr/>
            </a:p>
          </p:txBody>
        </p:sp>
      </p:grpSp>
      <p:grpSp>
        <p:nvGrpSpPr>
          <p:cNvPr id="480" name="Google Shape;480;p30"/>
          <p:cNvGrpSpPr/>
          <p:nvPr/>
        </p:nvGrpSpPr>
        <p:grpSpPr>
          <a:xfrm>
            <a:off x="4330621" y="1292375"/>
            <a:ext cx="3539456" cy="3077766"/>
            <a:chOff x="4330621" y="1292375"/>
            <a:chExt cx="3539456" cy="3077766"/>
          </a:xfrm>
        </p:grpSpPr>
        <p:sp>
          <p:nvSpPr>
            <p:cNvPr id="481" name="Google Shape;481;p3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30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483" name="Google Shape;483;p30"/>
            <p:cNvSpPr txBox="1"/>
            <p:nvPr/>
          </p:nvSpPr>
          <p:spPr>
            <a:xfrm>
              <a:off x="5114650" y="2360902"/>
              <a:ext cx="2646409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Organize the post-its into swim lanes by responsible area</a:t>
              </a:r>
              <a:endParaRPr/>
            </a:p>
          </p:txBody>
        </p:sp>
      </p:grpSp>
      <p:grpSp>
        <p:nvGrpSpPr>
          <p:cNvPr id="484" name="Google Shape;484;p30"/>
          <p:cNvGrpSpPr/>
          <p:nvPr/>
        </p:nvGrpSpPr>
        <p:grpSpPr>
          <a:xfrm>
            <a:off x="7922494" y="1292375"/>
            <a:ext cx="3591874" cy="3077766"/>
            <a:chOff x="7922494" y="1292375"/>
            <a:chExt cx="3591874" cy="3077766"/>
          </a:xfrm>
        </p:grpSpPr>
        <p:sp>
          <p:nvSpPr>
            <p:cNvPr id="485" name="Google Shape;485;p30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0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487" name="Google Shape;487;p30"/>
            <p:cNvSpPr txBox="1"/>
            <p:nvPr/>
          </p:nvSpPr>
          <p:spPr>
            <a:xfrm>
              <a:off x="8928158" y="2360902"/>
              <a:ext cx="258621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Create flow chart indicating order of tasks</a:t>
              </a:r>
              <a:endParaRPr/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31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/>
              <a:t>Building the Courses</a:t>
            </a:r>
            <a:endParaRPr/>
          </a:p>
        </p:txBody>
      </p:sp>
      <p:pic>
        <p:nvPicPr>
          <p:cNvPr id="493" name="Google Shape;49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00354" y="1561961"/>
            <a:ext cx="3263354" cy="5296039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p31"/>
          <p:cNvSpPr txBox="1"/>
          <p:nvPr/>
        </p:nvSpPr>
        <p:spPr>
          <a:xfrm>
            <a:off x="5594890" y="1140514"/>
            <a:ext cx="174599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Communicators</a:t>
            </a:r>
            <a:endParaRPr/>
          </a:p>
        </p:txBody>
      </p:sp>
      <p:sp>
        <p:nvSpPr>
          <p:cNvPr id="495" name="Google Shape;495;p31"/>
          <p:cNvSpPr txBox="1"/>
          <p:nvPr/>
        </p:nvSpPr>
        <p:spPr>
          <a:xfrm>
            <a:off x="7531081" y="1140514"/>
            <a:ext cx="880369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Guides</a:t>
            </a:r>
            <a:endParaRPr/>
          </a:p>
        </p:txBody>
      </p:sp>
      <p:sp>
        <p:nvSpPr>
          <p:cNvPr id="496" name="Google Shape;496;p31"/>
          <p:cNvSpPr txBox="1"/>
          <p:nvPr/>
        </p:nvSpPr>
        <p:spPr>
          <a:xfrm>
            <a:off x="8822097" y="1813270"/>
            <a:ext cx="1005403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Builders</a:t>
            </a:r>
            <a:endParaRPr/>
          </a:p>
        </p:txBody>
      </p:sp>
      <p:sp>
        <p:nvSpPr>
          <p:cNvPr id="497" name="Google Shape;497;p31"/>
          <p:cNvSpPr txBox="1"/>
          <p:nvPr/>
        </p:nvSpPr>
        <p:spPr>
          <a:xfrm>
            <a:off x="9347064" y="2650344"/>
            <a:ext cx="113043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Explorers</a:t>
            </a:r>
            <a:endParaRPr/>
          </a:p>
        </p:txBody>
      </p:sp>
      <p:sp>
        <p:nvSpPr>
          <p:cNvPr id="498" name="Google Shape;498;p31"/>
          <p:cNvSpPr txBox="1"/>
          <p:nvPr/>
        </p:nvSpPr>
        <p:spPr>
          <a:xfrm>
            <a:off x="9311248" y="3487418"/>
            <a:ext cx="189507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 Managers</a:t>
            </a:r>
            <a:endParaRPr/>
          </a:p>
        </p:txBody>
      </p:sp>
      <p:sp>
        <p:nvSpPr>
          <p:cNvPr id="499" name="Google Shape;499;p31"/>
          <p:cNvSpPr txBox="1"/>
          <p:nvPr/>
        </p:nvSpPr>
        <p:spPr>
          <a:xfrm>
            <a:off x="9347064" y="4335635"/>
            <a:ext cx="788999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Fixers</a:t>
            </a:r>
            <a:endParaRPr/>
          </a:p>
        </p:txBody>
      </p:sp>
      <p:sp>
        <p:nvSpPr>
          <p:cNvPr id="500" name="Google Shape;500;p31"/>
          <p:cNvSpPr txBox="1"/>
          <p:nvPr/>
        </p:nvSpPr>
        <p:spPr>
          <a:xfrm>
            <a:off x="8928171" y="5156354"/>
            <a:ext cx="123303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Evaluators</a:t>
            </a:r>
            <a:endParaRPr/>
          </a:p>
        </p:txBody>
      </p:sp>
      <p:sp>
        <p:nvSpPr>
          <p:cNvPr id="501" name="Google Shape;501;p31"/>
          <p:cNvSpPr txBox="1"/>
          <p:nvPr/>
        </p:nvSpPr>
        <p:spPr>
          <a:xfrm>
            <a:off x="5605220" y="1813270"/>
            <a:ext cx="1039067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Thinkers</a:t>
            </a:r>
            <a:endParaRPr/>
          </a:p>
        </p:txBody>
      </p:sp>
      <p:sp>
        <p:nvSpPr>
          <p:cNvPr id="502" name="Google Shape;502;p31"/>
          <p:cNvSpPr txBox="1"/>
          <p:nvPr/>
        </p:nvSpPr>
        <p:spPr>
          <a:xfrm>
            <a:off x="5251776" y="2650344"/>
            <a:ext cx="117532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Designers</a:t>
            </a:r>
            <a:endParaRPr/>
          </a:p>
        </p:txBody>
      </p:sp>
      <p:sp>
        <p:nvSpPr>
          <p:cNvPr id="503" name="Google Shape;503;p31"/>
          <p:cNvSpPr txBox="1"/>
          <p:nvPr/>
        </p:nvSpPr>
        <p:spPr>
          <a:xfrm>
            <a:off x="3629229" y="3486353"/>
            <a:ext cx="229421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Relationship Builders</a:t>
            </a:r>
            <a:endParaRPr/>
          </a:p>
        </p:txBody>
      </p:sp>
      <p:sp>
        <p:nvSpPr>
          <p:cNvPr id="504" name="Google Shape;504;p31"/>
          <p:cNvSpPr txBox="1"/>
          <p:nvPr/>
        </p:nvSpPr>
        <p:spPr>
          <a:xfrm>
            <a:off x="4199757" y="4337972"/>
            <a:ext cx="153324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Data Analysts</a:t>
            </a:r>
            <a:endParaRPr/>
          </a:p>
        </p:txBody>
      </p:sp>
      <p:sp>
        <p:nvSpPr>
          <p:cNvPr id="505" name="Google Shape;505;p31"/>
          <p:cNvSpPr txBox="1"/>
          <p:nvPr/>
        </p:nvSpPr>
        <p:spPr>
          <a:xfrm>
            <a:off x="4158278" y="5156354"/>
            <a:ext cx="143661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Superheroes</a:t>
            </a:r>
            <a:endParaRPr/>
          </a:p>
        </p:txBody>
      </p:sp>
      <p:pic>
        <p:nvPicPr>
          <p:cNvPr id="506" name="Google Shape;506;p31"/>
          <p:cNvPicPr preferRelativeResize="0"/>
          <p:nvPr/>
        </p:nvPicPr>
        <p:blipFill rotWithShape="1">
          <a:blip r:embed="rId4">
            <a:alphaModFix/>
          </a:blip>
          <a:srcRect b="41707" l="28830" r="31340" t="0"/>
          <a:stretch/>
        </p:blipFill>
        <p:spPr>
          <a:xfrm>
            <a:off x="436532" y="1181247"/>
            <a:ext cx="3091097" cy="923672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Google Shape;507;p31"/>
          <p:cNvSpPr txBox="1"/>
          <p:nvPr/>
        </p:nvSpPr>
        <p:spPr>
          <a:xfrm>
            <a:off x="635797" y="2037111"/>
            <a:ext cx="3975768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ASU INSTRUCTIONAL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DESIGNERS</a:t>
            </a:r>
            <a:endParaRPr/>
          </a:p>
        </p:txBody>
      </p:sp>
      <p:cxnSp>
        <p:nvCxnSpPr>
          <p:cNvPr id="508" name="Google Shape;508;p31"/>
          <p:cNvCxnSpPr/>
          <p:nvPr/>
        </p:nvCxnSpPr>
        <p:spPr>
          <a:xfrm>
            <a:off x="7764186" y="2151824"/>
            <a:ext cx="0" cy="1673083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09" name="Google Shape;509;p31"/>
          <p:cNvCxnSpPr/>
          <p:nvPr/>
        </p:nvCxnSpPr>
        <p:spPr>
          <a:xfrm>
            <a:off x="6872993" y="1479068"/>
            <a:ext cx="369011" cy="352238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0" name="Google Shape;510;p31"/>
          <p:cNvCxnSpPr/>
          <p:nvPr/>
        </p:nvCxnSpPr>
        <p:spPr>
          <a:xfrm flipH="1">
            <a:off x="8326850" y="2000358"/>
            <a:ext cx="441916" cy="2699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1" name="Google Shape;511;p31"/>
          <p:cNvCxnSpPr/>
          <p:nvPr/>
        </p:nvCxnSpPr>
        <p:spPr>
          <a:xfrm rot="10800000">
            <a:off x="8763470" y="2834719"/>
            <a:ext cx="561328" cy="0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2" name="Google Shape;512;p31"/>
          <p:cNvCxnSpPr>
            <a:stCxn id="498" idx="1"/>
          </p:cNvCxnSpPr>
          <p:nvPr/>
        </p:nvCxnSpPr>
        <p:spPr>
          <a:xfrm rot="10800000">
            <a:off x="8178748" y="3302095"/>
            <a:ext cx="1132500" cy="354600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3" name="Google Shape;513;p31"/>
          <p:cNvCxnSpPr/>
          <p:nvPr/>
        </p:nvCxnSpPr>
        <p:spPr>
          <a:xfrm rot="10800000">
            <a:off x="8441504" y="4032634"/>
            <a:ext cx="905560" cy="320777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4" name="Google Shape;514;p31"/>
          <p:cNvCxnSpPr/>
          <p:nvPr/>
        </p:nvCxnSpPr>
        <p:spPr>
          <a:xfrm rot="10800000">
            <a:off x="8288693" y="4399685"/>
            <a:ext cx="704131" cy="756669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5" name="Google Shape;515;p31"/>
          <p:cNvCxnSpPr/>
          <p:nvPr/>
        </p:nvCxnSpPr>
        <p:spPr>
          <a:xfrm>
            <a:off x="6659211" y="2006816"/>
            <a:ext cx="533654" cy="245937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6" name="Google Shape;516;p31"/>
          <p:cNvCxnSpPr/>
          <p:nvPr/>
        </p:nvCxnSpPr>
        <p:spPr>
          <a:xfrm>
            <a:off x="6464764" y="2857942"/>
            <a:ext cx="592734" cy="320712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7" name="Google Shape;517;p31"/>
          <p:cNvCxnSpPr/>
          <p:nvPr/>
        </p:nvCxnSpPr>
        <p:spPr>
          <a:xfrm flipH="1" rot="10800000">
            <a:off x="5982835" y="3424029"/>
            <a:ext cx="721255" cy="260019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8" name="Google Shape;518;p31"/>
          <p:cNvCxnSpPr/>
          <p:nvPr/>
        </p:nvCxnSpPr>
        <p:spPr>
          <a:xfrm flipH="1" rot="10800000">
            <a:off x="5702532" y="4261103"/>
            <a:ext cx="579043" cy="268592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19" name="Google Shape;519;p31"/>
          <p:cNvCxnSpPr/>
          <p:nvPr/>
        </p:nvCxnSpPr>
        <p:spPr>
          <a:xfrm flipH="1" rot="10800000">
            <a:off x="5582300" y="4906409"/>
            <a:ext cx="604269" cy="423216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20" name="Google Shape;520;p31"/>
          <p:cNvCxnSpPr/>
          <p:nvPr/>
        </p:nvCxnSpPr>
        <p:spPr>
          <a:xfrm>
            <a:off x="7764186" y="1471217"/>
            <a:ext cx="0" cy="226085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32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Marketing Launch</a:t>
            </a:r>
            <a:endParaRPr/>
          </a:p>
        </p:txBody>
      </p:sp>
      <p:sp>
        <p:nvSpPr>
          <p:cNvPr id="526" name="Google Shape;526;p32"/>
          <p:cNvSpPr/>
          <p:nvPr/>
        </p:nvSpPr>
        <p:spPr>
          <a:xfrm>
            <a:off x="3037786" y="1496105"/>
            <a:ext cx="6057900" cy="4786312"/>
          </a:xfrm>
          <a:prstGeom prst="roundRect">
            <a:avLst>
              <a:gd fmla="val 844" name="adj"/>
            </a:avLst>
          </a:prstGeom>
          <a:solidFill>
            <a:srgbClr val="F2F2F2"/>
          </a:solidFill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32"/>
          <p:cNvSpPr/>
          <p:nvPr/>
        </p:nvSpPr>
        <p:spPr>
          <a:xfrm>
            <a:off x="3518111" y="2673750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32"/>
          <p:cNvSpPr txBox="1"/>
          <p:nvPr/>
        </p:nvSpPr>
        <p:spPr>
          <a:xfrm>
            <a:off x="3518112" y="1714375"/>
            <a:ext cx="2491388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Request Information</a:t>
            </a:r>
            <a:endParaRPr/>
          </a:p>
        </p:txBody>
      </p:sp>
      <p:sp>
        <p:nvSpPr>
          <p:cNvPr id="529" name="Google Shape;529;p32"/>
          <p:cNvSpPr txBox="1"/>
          <p:nvPr/>
        </p:nvSpPr>
        <p:spPr>
          <a:xfrm>
            <a:off x="3518112" y="2143300"/>
            <a:ext cx="445506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Which degree are you most interested in?</a:t>
            </a:r>
            <a:endParaRPr/>
          </a:p>
        </p:txBody>
      </p:sp>
      <p:sp>
        <p:nvSpPr>
          <p:cNvPr id="530" name="Google Shape;530;p32"/>
          <p:cNvSpPr txBox="1"/>
          <p:nvPr/>
        </p:nvSpPr>
        <p:spPr>
          <a:xfrm>
            <a:off x="3945536" y="2761680"/>
            <a:ext cx="182248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Select Degree Type</a:t>
            </a:r>
            <a:endParaRPr/>
          </a:p>
        </p:txBody>
      </p:sp>
      <p:sp>
        <p:nvSpPr>
          <p:cNvPr id="531" name="Google Shape;531;p32"/>
          <p:cNvSpPr/>
          <p:nvPr/>
        </p:nvSpPr>
        <p:spPr>
          <a:xfrm>
            <a:off x="3518111" y="5521400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accent3"/>
          </a:solidFill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SUBMIT</a:t>
            </a:r>
            <a:endParaRPr/>
          </a:p>
        </p:txBody>
      </p:sp>
      <p:cxnSp>
        <p:nvCxnSpPr>
          <p:cNvPr id="532" name="Google Shape;532;p32"/>
          <p:cNvCxnSpPr/>
          <p:nvPr/>
        </p:nvCxnSpPr>
        <p:spPr>
          <a:xfrm>
            <a:off x="8147198" y="2787913"/>
            <a:ext cx="0" cy="255310"/>
          </a:xfrm>
          <a:prstGeom prst="straightConnector1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533" name="Google Shape;533;p32"/>
          <p:cNvGrpSpPr/>
          <p:nvPr/>
        </p:nvGrpSpPr>
        <p:grpSpPr>
          <a:xfrm>
            <a:off x="8286979" y="2874337"/>
            <a:ext cx="161711" cy="95909"/>
            <a:chOff x="8096148" y="2820571"/>
            <a:chExt cx="215238" cy="127655"/>
          </a:xfrm>
        </p:grpSpPr>
        <p:cxnSp>
          <p:nvCxnSpPr>
            <p:cNvPr id="534" name="Google Shape;534;p32"/>
            <p:cNvCxnSpPr/>
            <p:nvPr/>
          </p:nvCxnSpPr>
          <p:spPr>
            <a:xfrm>
              <a:off x="8096148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35" name="Google Shape;535;p32"/>
            <p:cNvCxnSpPr/>
            <p:nvPr/>
          </p:nvCxnSpPr>
          <p:spPr>
            <a:xfrm flipH="1">
              <a:off x="8197704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536" name="Google Shape;536;p32"/>
          <p:cNvGrpSpPr/>
          <p:nvPr/>
        </p:nvGrpSpPr>
        <p:grpSpPr>
          <a:xfrm>
            <a:off x="3692495" y="2824701"/>
            <a:ext cx="215431" cy="207604"/>
            <a:chOff x="7648576" y="1965325"/>
            <a:chExt cx="1004888" cy="968376"/>
          </a:xfrm>
        </p:grpSpPr>
        <p:sp>
          <p:nvSpPr>
            <p:cNvPr id="537" name="Google Shape;537;p32"/>
            <p:cNvSpPr/>
            <p:nvPr/>
          </p:nvSpPr>
          <p:spPr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38" name="Google Shape;538;p32"/>
            <p:cNvCxnSpPr/>
            <p:nvPr/>
          </p:nvCxnSpPr>
          <p:spPr>
            <a:xfrm>
              <a:off x="8353426" y="2643188"/>
              <a:ext cx="300038" cy="290513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39" name="Google Shape;539;p32"/>
          <p:cNvSpPr/>
          <p:nvPr/>
        </p:nvSpPr>
        <p:spPr>
          <a:xfrm>
            <a:off x="3518111" y="3235244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32"/>
          <p:cNvSpPr txBox="1"/>
          <p:nvPr/>
        </p:nvSpPr>
        <p:spPr>
          <a:xfrm>
            <a:off x="3945536" y="3323174"/>
            <a:ext cx="206793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Select Area of Interest</a:t>
            </a:r>
            <a:endParaRPr/>
          </a:p>
        </p:txBody>
      </p:sp>
      <p:cxnSp>
        <p:nvCxnSpPr>
          <p:cNvPr id="541" name="Google Shape;541;p32"/>
          <p:cNvCxnSpPr/>
          <p:nvPr/>
        </p:nvCxnSpPr>
        <p:spPr>
          <a:xfrm>
            <a:off x="8147198" y="3349407"/>
            <a:ext cx="0" cy="255310"/>
          </a:xfrm>
          <a:prstGeom prst="straightConnector1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542" name="Google Shape;542;p32"/>
          <p:cNvGrpSpPr/>
          <p:nvPr/>
        </p:nvGrpSpPr>
        <p:grpSpPr>
          <a:xfrm>
            <a:off x="8286979" y="3435831"/>
            <a:ext cx="161711" cy="95909"/>
            <a:chOff x="8096148" y="2820571"/>
            <a:chExt cx="215238" cy="127655"/>
          </a:xfrm>
        </p:grpSpPr>
        <p:cxnSp>
          <p:nvCxnSpPr>
            <p:cNvPr id="543" name="Google Shape;543;p32"/>
            <p:cNvCxnSpPr/>
            <p:nvPr/>
          </p:nvCxnSpPr>
          <p:spPr>
            <a:xfrm>
              <a:off x="8096148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44" name="Google Shape;544;p32"/>
            <p:cNvCxnSpPr/>
            <p:nvPr/>
          </p:nvCxnSpPr>
          <p:spPr>
            <a:xfrm flipH="1">
              <a:off x="8197704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545" name="Google Shape;545;p32"/>
          <p:cNvGrpSpPr/>
          <p:nvPr/>
        </p:nvGrpSpPr>
        <p:grpSpPr>
          <a:xfrm>
            <a:off x="3692495" y="3386195"/>
            <a:ext cx="215431" cy="207604"/>
            <a:chOff x="7648576" y="1965325"/>
            <a:chExt cx="1004888" cy="968376"/>
          </a:xfrm>
        </p:grpSpPr>
        <p:sp>
          <p:nvSpPr>
            <p:cNvPr id="546" name="Google Shape;546;p32"/>
            <p:cNvSpPr/>
            <p:nvPr/>
          </p:nvSpPr>
          <p:spPr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47" name="Google Shape;547;p32"/>
            <p:cNvCxnSpPr/>
            <p:nvPr/>
          </p:nvCxnSpPr>
          <p:spPr>
            <a:xfrm>
              <a:off x="8353426" y="2643188"/>
              <a:ext cx="300038" cy="290513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48" name="Google Shape;548;p32"/>
          <p:cNvSpPr/>
          <p:nvPr/>
        </p:nvSpPr>
        <p:spPr>
          <a:xfrm>
            <a:off x="3518111" y="3797736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32"/>
          <p:cNvSpPr txBox="1"/>
          <p:nvPr/>
        </p:nvSpPr>
        <p:spPr>
          <a:xfrm>
            <a:off x="3945536" y="3885666"/>
            <a:ext cx="22076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Select Desired Program</a:t>
            </a:r>
            <a:endParaRPr/>
          </a:p>
        </p:txBody>
      </p:sp>
      <p:cxnSp>
        <p:nvCxnSpPr>
          <p:cNvPr id="550" name="Google Shape;550;p32"/>
          <p:cNvCxnSpPr/>
          <p:nvPr/>
        </p:nvCxnSpPr>
        <p:spPr>
          <a:xfrm>
            <a:off x="8147198" y="3911899"/>
            <a:ext cx="0" cy="255310"/>
          </a:xfrm>
          <a:prstGeom prst="straightConnector1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551" name="Google Shape;551;p32"/>
          <p:cNvGrpSpPr/>
          <p:nvPr/>
        </p:nvGrpSpPr>
        <p:grpSpPr>
          <a:xfrm>
            <a:off x="8286979" y="3998323"/>
            <a:ext cx="161711" cy="95909"/>
            <a:chOff x="8096148" y="2820571"/>
            <a:chExt cx="215238" cy="127655"/>
          </a:xfrm>
        </p:grpSpPr>
        <p:cxnSp>
          <p:nvCxnSpPr>
            <p:cNvPr id="552" name="Google Shape;552;p32"/>
            <p:cNvCxnSpPr/>
            <p:nvPr/>
          </p:nvCxnSpPr>
          <p:spPr>
            <a:xfrm>
              <a:off x="8096148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553" name="Google Shape;553;p32"/>
            <p:cNvCxnSpPr/>
            <p:nvPr/>
          </p:nvCxnSpPr>
          <p:spPr>
            <a:xfrm flipH="1">
              <a:off x="8197704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554" name="Google Shape;554;p32"/>
          <p:cNvGrpSpPr/>
          <p:nvPr/>
        </p:nvGrpSpPr>
        <p:grpSpPr>
          <a:xfrm>
            <a:off x="3692495" y="3948687"/>
            <a:ext cx="215431" cy="207604"/>
            <a:chOff x="7648576" y="1965325"/>
            <a:chExt cx="1004888" cy="968376"/>
          </a:xfrm>
        </p:grpSpPr>
        <p:sp>
          <p:nvSpPr>
            <p:cNvPr id="555" name="Google Shape;555;p32"/>
            <p:cNvSpPr/>
            <p:nvPr/>
          </p:nvSpPr>
          <p:spPr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56" name="Google Shape;556;p32"/>
            <p:cNvCxnSpPr/>
            <p:nvPr/>
          </p:nvCxnSpPr>
          <p:spPr>
            <a:xfrm>
              <a:off x="8353426" y="2643188"/>
              <a:ext cx="300038" cy="290513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557" name="Google Shape;557;p32"/>
          <p:cNvSpPr/>
          <p:nvPr/>
        </p:nvSpPr>
        <p:spPr>
          <a:xfrm>
            <a:off x="3518111" y="4355160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32"/>
          <p:cNvSpPr txBox="1"/>
          <p:nvPr/>
        </p:nvSpPr>
        <p:spPr>
          <a:xfrm>
            <a:off x="3600479" y="4443090"/>
            <a:ext cx="111120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First Name</a:t>
            </a:r>
            <a:endParaRPr/>
          </a:p>
        </p:txBody>
      </p:sp>
      <p:sp>
        <p:nvSpPr>
          <p:cNvPr id="559" name="Google Shape;559;p32"/>
          <p:cNvSpPr/>
          <p:nvPr/>
        </p:nvSpPr>
        <p:spPr>
          <a:xfrm>
            <a:off x="6123973" y="4355160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32"/>
          <p:cNvSpPr txBox="1"/>
          <p:nvPr/>
        </p:nvSpPr>
        <p:spPr>
          <a:xfrm>
            <a:off x="6206341" y="4443090"/>
            <a:ext cx="1090363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Last Name</a:t>
            </a:r>
            <a:endParaRPr/>
          </a:p>
        </p:txBody>
      </p:sp>
      <p:sp>
        <p:nvSpPr>
          <p:cNvPr id="561" name="Google Shape;561;p32"/>
          <p:cNvSpPr/>
          <p:nvPr/>
        </p:nvSpPr>
        <p:spPr>
          <a:xfrm>
            <a:off x="3518111" y="4912584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32"/>
          <p:cNvSpPr txBox="1"/>
          <p:nvPr/>
        </p:nvSpPr>
        <p:spPr>
          <a:xfrm>
            <a:off x="3600479" y="5000514"/>
            <a:ext cx="66396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Email</a:t>
            </a:r>
            <a:endParaRPr/>
          </a:p>
        </p:txBody>
      </p:sp>
      <p:sp>
        <p:nvSpPr>
          <p:cNvPr id="563" name="Google Shape;563;p32"/>
          <p:cNvSpPr/>
          <p:nvPr/>
        </p:nvSpPr>
        <p:spPr>
          <a:xfrm>
            <a:off x="6123973" y="4912584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32"/>
          <p:cNvSpPr txBox="1"/>
          <p:nvPr/>
        </p:nvSpPr>
        <p:spPr>
          <a:xfrm>
            <a:off x="6206341" y="5000514"/>
            <a:ext cx="73129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Phone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33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0" name="Google Shape;570;p33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571" name="Google Shape;571;p33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33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33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33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33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33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77" name="Google Shape;577;p33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578" name="Google Shape;578;p33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579" name="Google Shape;579;p33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580" name="Google Shape;580;p33"/>
          <p:cNvSpPr txBox="1"/>
          <p:nvPr/>
        </p:nvSpPr>
        <p:spPr>
          <a:xfrm>
            <a:off x="10628184" y="347667"/>
            <a:ext cx="13003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ACTIVITY</a:t>
            </a:r>
            <a:endParaRPr/>
          </a:p>
        </p:txBody>
      </p:sp>
      <p:sp>
        <p:nvSpPr>
          <p:cNvPr id="581" name="Google Shape;581;p33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Know Your Audience</a:t>
            </a:r>
            <a:endParaRPr/>
          </a:p>
        </p:txBody>
      </p:sp>
      <p:grpSp>
        <p:nvGrpSpPr>
          <p:cNvPr id="582" name="Google Shape;582;p33"/>
          <p:cNvGrpSpPr/>
          <p:nvPr/>
        </p:nvGrpSpPr>
        <p:grpSpPr>
          <a:xfrm>
            <a:off x="2160929" y="1033895"/>
            <a:ext cx="3749096" cy="3077766"/>
            <a:chOff x="501628" y="1292375"/>
            <a:chExt cx="3749096" cy="3077766"/>
          </a:xfrm>
        </p:grpSpPr>
        <p:sp>
          <p:nvSpPr>
            <p:cNvPr id="583" name="Google Shape;583;p33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33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585" name="Google Shape;585;p33"/>
            <p:cNvSpPr txBox="1"/>
            <p:nvPr/>
          </p:nvSpPr>
          <p:spPr>
            <a:xfrm>
              <a:off x="1615085" y="2499130"/>
              <a:ext cx="2635639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Identify your </a:t>
              </a:r>
              <a:b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target audience</a:t>
              </a:r>
              <a:endParaRPr/>
            </a:p>
          </p:txBody>
        </p:sp>
      </p:grpSp>
      <p:grpSp>
        <p:nvGrpSpPr>
          <p:cNvPr id="586" name="Google Shape;586;p33"/>
          <p:cNvGrpSpPr/>
          <p:nvPr/>
        </p:nvGrpSpPr>
        <p:grpSpPr>
          <a:xfrm>
            <a:off x="5989922" y="1033895"/>
            <a:ext cx="3539456" cy="3077766"/>
            <a:chOff x="4330621" y="1292375"/>
            <a:chExt cx="3539456" cy="3077766"/>
          </a:xfrm>
        </p:grpSpPr>
        <p:sp>
          <p:nvSpPr>
            <p:cNvPr id="587" name="Google Shape;587;p33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33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589" name="Google Shape;589;p33"/>
            <p:cNvSpPr txBox="1"/>
            <p:nvPr/>
          </p:nvSpPr>
          <p:spPr>
            <a:xfrm>
              <a:off x="4943617" y="2363808"/>
              <a:ext cx="284179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What marketing channels will effectively reach that audience?</a:t>
              </a:r>
              <a:endParaRPr/>
            </a:p>
          </p:txBody>
        </p:sp>
      </p:grpSp>
      <p:grpSp>
        <p:nvGrpSpPr>
          <p:cNvPr id="590" name="Google Shape;590;p33"/>
          <p:cNvGrpSpPr/>
          <p:nvPr/>
        </p:nvGrpSpPr>
        <p:grpSpPr>
          <a:xfrm>
            <a:off x="2251027" y="3015280"/>
            <a:ext cx="3591874" cy="3077766"/>
            <a:chOff x="7922494" y="1292375"/>
            <a:chExt cx="3591874" cy="3077766"/>
          </a:xfrm>
        </p:grpSpPr>
        <p:sp>
          <p:nvSpPr>
            <p:cNvPr id="591" name="Google Shape;591;p33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33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593" name="Google Shape;593;p33"/>
            <p:cNvSpPr txBox="1"/>
            <p:nvPr/>
          </p:nvSpPr>
          <p:spPr>
            <a:xfrm>
              <a:off x="8928158" y="2517696"/>
              <a:ext cx="2586210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What is your message?</a:t>
              </a:r>
              <a:endParaRPr/>
            </a:p>
          </p:txBody>
        </p:sp>
      </p:grpSp>
      <p:grpSp>
        <p:nvGrpSpPr>
          <p:cNvPr id="594" name="Google Shape;594;p33"/>
          <p:cNvGrpSpPr/>
          <p:nvPr/>
        </p:nvGrpSpPr>
        <p:grpSpPr>
          <a:xfrm>
            <a:off x="5989922" y="3015280"/>
            <a:ext cx="3539456" cy="3077766"/>
            <a:chOff x="4330621" y="1292375"/>
            <a:chExt cx="3539456" cy="3077766"/>
          </a:xfrm>
        </p:grpSpPr>
        <p:sp>
          <p:nvSpPr>
            <p:cNvPr id="595" name="Google Shape;595;p33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64000">
                  <a:srgbClr val="F7577B">
                    <a:alpha val="67843"/>
                  </a:srgbClr>
                </a:gs>
                <a:gs pos="100000">
                  <a:srgbClr val="F7577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33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  <p:sp>
          <p:nvSpPr>
            <p:cNvPr id="597" name="Google Shape;597;p33"/>
            <p:cNvSpPr txBox="1"/>
            <p:nvPr/>
          </p:nvSpPr>
          <p:spPr>
            <a:xfrm>
              <a:off x="5223668" y="2388009"/>
              <a:ext cx="2646409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How will this marketing be </a:t>
              </a:r>
              <a:b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funded?</a:t>
              </a:r>
              <a:endParaRPr/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34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/>
              <a:t>Teaching at Scale</a:t>
            </a:r>
            <a:endParaRPr/>
          </a:p>
        </p:txBody>
      </p:sp>
      <p:cxnSp>
        <p:nvCxnSpPr>
          <p:cNvPr id="603" name="Google Shape;603;p34"/>
          <p:cNvCxnSpPr/>
          <p:nvPr/>
        </p:nvCxnSpPr>
        <p:spPr>
          <a:xfrm>
            <a:off x="6139543" y="1387995"/>
            <a:ext cx="0" cy="4767877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grpSp>
        <p:nvGrpSpPr>
          <p:cNvPr id="604" name="Google Shape;604;p34"/>
          <p:cNvGrpSpPr/>
          <p:nvPr/>
        </p:nvGrpSpPr>
        <p:grpSpPr>
          <a:xfrm>
            <a:off x="2649791" y="1441768"/>
            <a:ext cx="1159260" cy="1159260"/>
            <a:chOff x="2992694" y="1779883"/>
            <a:chExt cx="1620158" cy="1620158"/>
          </a:xfrm>
        </p:grpSpPr>
        <p:grpSp>
          <p:nvGrpSpPr>
            <p:cNvPr id="605" name="Google Shape;605;p34"/>
            <p:cNvGrpSpPr/>
            <p:nvPr/>
          </p:nvGrpSpPr>
          <p:grpSpPr>
            <a:xfrm>
              <a:off x="3345318" y="2018393"/>
              <a:ext cx="916440" cy="1032329"/>
              <a:chOff x="9615488" y="1936750"/>
              <a:chExt cx="954088" cy="1074738"/>
            </a:xfrm>
          </p:grpSpPr>
          <p:sp>
            <p:nvSpPr>
              <p:cNvPr id="606" name="Google Shape;606;p34"/>
              <p:cNvSpPr/>
              <p:nvPr/>
            </p:nvSpPr>
            <p:spPr>
              <a:xfrm>
                <a:off x="9615488" y="2463800"/>
                <a:ext cx="954088" cy="547688"/>
              </a:xfrm>
              <a:custGeom>
                <a:rect b="b" l="l" r="r" t="t"/>
                <a:pathLst>
                  <a:path extrusionOk="0" h="306" w="514">
                    <a:moveTo>
                      <a:pt x="257" y="53"/>
                    </a:moveTo>
                    <a:cubicBezTo>
                      <a:pt x="324" y="0"/>
                      <a:pt x="324" y="0"/>
                      <a:pt x="324" y="0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428" y="53"/>
                      <a:pt x="438" y="76"/>
                      <a:pt x="445" y="93"/>
                    </a:cubicBezTo>
                    <a:cubicBezTo>
                      <a:pt x="452" y="110"/>
                      <a:pt x="508" y="227"/>
                      <a:pt x="508" y="227"/>
                    </a:cubicBezTo>
                    <a:cubicBezTo>
                      <a:pt x="514" y="242"/>
                      <a:pt x="508" y="261"/>
                      <a:pt x="494" y="269"/>
                    </a:cubicBezTo>
                    <a:cubicBezTo>
                      <a:pt x="441" y="306"/>
                      <a:pt x="441" y="306"/>
                      <a:pt x="441" y="306"/>
                    </a:cubicBezTo>
                    <a:cubicBezTo>
                      <a:pt x="413" y="306"/>
                      <a:pt x="350" y="306"/>
                      <a:pt x="350" y="306"/>
                    </a:cubicBezTo>
                    <a:cubicBezTo>
                      <a:pt x="297" y="306"/>
                      <a:pt x="297" y="226"/>
                      <a:pt x="350" y="226"/>
                    </a:cubicBezTo>
                    <a:cubicBezTo>
                      <a:pt x="377" y="226"/>
                      <a:pt x="377" y="226"/>
                      <a:pt x="377" y="226"/>
                    </a:cubicBezTo>
                    <a:cubicBezTo>
                      <a:pt x="377" y="106"/>
                      <a:pt x="377" y="106"/>
                      <a:pt x="377" y="106"/>
                    </a:cubicBezTo>
                    <a:cubicBezTo>
                      <a:pt x="137" y="106"/>
                      <a:pt x="137" y="106"/>
                      <a:pt x="137" y="106"/>
                    </a:cubicBezTo>
                    <a:cubicBezTo>
                      <a:pt x="137" y="226"/>
                      <a:pt x="137" y="226"/>
                      <a:pt x="137" y="226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217" y="226"/>
                      <a:pt x="217" y="306"/>
                      <a:pt x="164" y="306"/>
                    </a:cubicBezTo>
                    <a:cubicBezTo>
                      <a:pt x="164" y="306"/>
                      <a:pt x="101" y="306"/>
                      <a:pt x="73" y="306"/>
                    </a:cubicBezTo>
                    <a:cubicBezTo>
                      <a:pt x="20" y="269"/>
                      <a:pt x="20" y="269"/>
                      <a:pt x="20" y="269"/>
                    </a:cubicBezTo>
                    <a:cubicBezTo>
                      <a:pt x="6" y="261"/>
                      <a:pt x="0" y="242"/>
                      <a:pt x="6" y="227"/>
                    </a:cubicBezTo>
                    <a:cubicBezTo>
                      <a:pt x="6" y="227"/>
                      <a:pt x="62" y="110"/>
                      <a:pt x="69" y="93"/>
                    </a:cubicBezTo>
                    <a:cubicBezTo>
                      <a:pt x="76" y="76"/>
                      <a:pt x="86" y="53"/>
                      <a:pt x="101" y="43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57" y="53"/>
                      <a:pt x="257" y="53"/>
                      <a:pt x="257" y="53"/>
                    </a:cubicBezTo>
                  </a:path>
                </a:pathLst>
              </a:custGeom>
              <a:noFill/>
              <a:ln cap="flat" cmpd="sng" w="1905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7" name="Google Shape;607;p34"/>
              <p:cNvSpPr/>
              <p:nvPr/>
            </p:nvSpPr>
            <p:spPr>
              <a:xfrm>
                <a:off x="9918700" y="1936750"/>
                <a:ext cx="346075" cy="430213"/>
              </a:xfrm>
              <a:custGeom>
                <a:rect b="b" l="l" r="r" t="t"/>
                <a:pathLst>
                  <a:path extrusionOk="0" h="240" w="186">
                    <a:moveTo>
                      <a:pt x="94" y="0"/>
                    </a:moveTo>
                    <a:cubicBezTo>
                      <a:pt x="42" y="0"/>
                      <a:pt x="0" y="32"/>
                      <a:pt x="0" y="120"/>
                    </a:cubicBezTo>
                    <a:cubicBezTo>
                      <a:pt x="0" y="209"/>
                      <a:pt x="41" y="240"/>
                      <a:pt x="93" y="240"/>
                    </a:cubicBezTo>
                    <a:cubicBezTo>
                      <a:pt x="145" y="240"/>
                      <a:pt x="186" y="209"/>
                      <a:pt x="186" y="120"/>
                    </a:cubicBezTo>
                    <a:cubicBezTo>
                      <a:pt x="186" y="32"/>
                      <a:pt x="146" y="0"/>
                      <a:pt x="94" y="0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08" name="Google Shape;608;p34"/>
            <p:cNvSpPr/>
            <p:nvPr/>
          </p:nvSpPr>
          <p:spPr>
            <a:xfrm>
              <a:off x="2992694" y="1779883"/>
              <a:ext cx="1620158" cy="1620158"/>
            </a:xfrm>
            <a:prstGeom prst="ellipse">
              <a:avLst/>
            </a:prstGeom>
            <a:noFill/>
            <a:ln cap="flat" cmpd="sng" w="1905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9" name="Google Shape;609;p34"/>
          <p:cNvSpPr txBox="1"/>
          <p:nvPr/>
        </p:nvSpPr>
        <p:spPr>
          <a:xfrm>
            <a:off x="2329174" y="2708859"/>
            <a:ext cx="180049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Master Faculty</a:t>
            </a:r>
            <a:endParaRPr/>
          </a:p>
        </p:txBody>
      </p:sp>
      <p:sp>
        <p:nvSpPr>
          <p:cNvPr id="610" name="Google Shape;610;p34"/>
          <p:cNvSpPr/>
          <p:nvPr/>
        </p:nvSpPr>
        <p:spPr>
          <a:xfrm>
            <a:off x="491663" y="3076030"/>
            <a:ext cx="5475515" cy="7848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Designs course with Instructional Designer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Teaches </a:t>
            </a:r>
            <a:r>
              <a:rPr b="1" lang="en-US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one</a:t>
            </a:r>
            <a:r>
              <a:rPr lang="en-US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course section at least 3 times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Trains and mentors </a:t>
            </a:r>
            <a:r>
              <a:rPr b="1" lang="en-US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adjuncts</a:t>
            </a:r>
            <a:r>
              <a:rPr lang="en-US" sz="1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who teach the course</a:t>
            </a:r>
            <a:endParaRPr/>
          </a:p>
        </p:txBody>
      </p:sp>
      <p:grpSp>
        <p:nvGrpSpPr>
          <p:cNvPr id="611" name="Google Shape;611;p34"/>
          <p:cNvGrpSpPr/>
          <p:nvPr/>
        </p:nvGrpSpPr>
        <p:grpSpPr>
          <a:xfrm>
            <a:off x="1130996" y="4701015"/>
            <a:ext cx="769470" cy="769470"/>
            <a:chOff x="2358921" y="4261166"/>
            <a:chExt cx="1327477" cy="1327477"/>
          </a:xfrm>
        </p:grpSpPr>
        <p:grpSp>
          <p:nvGrpSpPr>
            <p:cNvPr id="612" name="Google Shape;612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13" name="Google Shape;613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4" name="Google Shape;614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15" name="Google Shape;615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16" name="Google Shape;616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id="617" name="Google Shape;617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18" name="Google Shape;618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9" name="Google Shape;619;p34"/>
          <p:cNvSpPr txBox="1"/>
          <p:nvPr/>
        </p:nvSpPr>
        <p:spPr>
          <a:xfrm>
            <a:off x="845514" y="5664212"/>
            <a:ext cx="134043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Adjunct Faculty</a:t>
            </a:r>
            <a:endParaRPr/>
          </a:p>
        </p:txBody>
      </p:sp>
      <p:grpSp>
        <p:nvGrpSpPr>
          <p:cNvPr id="620" name="Google Shape;620;p34"/>
          <p:cNvGrpSpPr/>
          <p:nvPr/>
        </p:nvGrpSpPr>
        <p:grpSpPr>
          <a:xfrm>
            <a:off x="2837077" y="4701015"/>
            <a:ext cx="769470" cy="769470"/>
            <a:chOff x="2358921" y="4261166"/>
            <a:chExt cx="1327477" cy="1327477"/>
          </a:xfrm>
        </p:grpSpPr>
        <p:grpSp>
          <p:nvGrpSpPr>
            <p:cNvPr id="621" name="Google Shape;621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22" name="Google Shape;622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" name="Google Shape;623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24" name="Google Shape;624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25" name="Google Shape;625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id="626" name="Google Shape;626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27" name="Google Shape;627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8" name="Google Shape;628;p34"/>
          <p:cNvSpPr txBox="1"/>
          <p:nvPr/>
        </p:nvSpPr>
        <p:spPr>
          <a:xfrm>
            <a:off x="2559204" y="5664212"/>
            <a:ext cx="134043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Adjunct Faculty</a:t>
            </a:r>
            <a:endParaRPr/>
          </a:p>
        </p:txBody>
      </p:sp>
      <p:grpSp>
        <p:nvGrpSpPr>
          <p:cNvPr id="629" name="Google Shape;629;p34"/>
          <p:cNvGrpSpPr/>
          <p:nvPr/>
        </p:nvGrpSpPr>
        <p:grpSpPr>
          <a:xfrm>
            <a:off x="4538557" y="4741071"/>
            <a:ext cx="769470" cy="769470"/>
            <a:chOff x="2358921" y="4261166"/>
            <a:chExt cx="1327477" cy="1327477"/>
          </a:xfrm>
        </p:grpSpPr>
        <p:grpSp>
          <p:nvGrpSpPr>
            <p:cNvPr id="630" name="Google Shape;630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31" name="Google Shape;631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2" name="Google Shape;632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33" name="Google Shape;633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34" name="Google Shape;634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id="635" name="Google Shape;635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36" name="Google Shape;636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7" name="Google Shape;637;p34"/>
          <p:cNvSpPr txBox="1"/>
          <p:nvPr/>
        </p:nvSpPr>
        <p:spPr>
          <a:xfrm>
            <a:off x="4281741" y="5664212"/>
            <a:ext cx="134043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Adjunct Faculty</a:t>
            </a:r>
            <a:endParaRPr/>
          </a:p>
        </p:txBody>
      </p:sp>
      <p:sp>
        <p:nvSpPr>
          <p:cNvPr id="638" name="Google Shape;638;p34"/>
          <p:cNvSpPr/>
          <p:nvPr/>
        </p:nvSpPr>
        <p:spPr>
          <a:xfrm>
            <a:off x="3007423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4EBAAB">
                  <a:alpha val="0"/>
                </a:srgb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34"/>
          <p:cNvSpPr/>
          <p:nvPr/>
        </p:nvSpPr>
        <p:spPr>
          <a:xfrm>
            <a:off x="129373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4EBAAB">
                  <a:alpha val="0"/>
                </a:srgb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34"/>
          <p:cNvSpPr/>
          <p:nvPr/>
        </p:nvSpPr>
        <p:spPr>
          <a:xfrm>
            <a:off x="471230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4EBAAB">
                  <a:alpha val="0"/>
                </a:srgb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1" name="Google Shape;641;p34"/>
          <p:cNvGrpSpPr/>
          <p:nvPr/>
        </p:nvGrpSpPr>
        <p:grpSpPr>
          <a:xfrm>
            <a:off x="8443681" y="1441768"/>
            <a:ext cx="1159260" cy="1159260"/>
            <a:chOff x="2992694" y="1779883"/>
            <a:chExt cx="1620158" cy="1620158"/>
          </a:xfrm>
        </p:grpSpPr>
        <p:grpSp>
          <p:nvGrpSpPr>
            <p:cNvPr id="642" name="Google Shape;642;p34"/>
            <p:cNvGrpSpPr/>
            <p:nvPr/>
          </p:nvGrpSpPr>
          <p:grpSpPr>
            <a:xfrm>
              <a:off x="3345318" y="2018393"/>
              <a:ext cx="916440" cy="1032329"/>
              <a:chOff x="9615488" y="1936750"/>
              <a:chExt cx="954088" cy="1074738"/>
            </a:xfrm>
          </p:grpSpPr>
          <p:sp>
            <p:nvSpPr>
              <p:cNvPr id="643" name="Google Shape;643;p34"/>
              <p:cNvSpPr/>
              <p:nvPr/>
            </p:nvSpPr>
            <p:spPr>
              <a:xfrm>
                <a:off x="9615488" y="2463800"/>
                <a:ext cx="954088" cy="547688"/>
              </a:xfrm>
              <a:custGeom>
                <a:rect b="b" l="l" r="r" t="t"/>
                <a:pathLst>
                  <a:path extrusionOk="0" h="306" w="514">
                    <a:moveTo>
                      <a:pt x="257" y="53"/>
                    </a:moveTo>
                    <a:cubicBezTo>
                      <a:pt x="324" y="0"/>
                      <a:pt x="324" y="0"/>
                      <a:pt x="324" y="0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428" y="53"/>
                      <a:pt x="438" y="76"/>
                      <a:pt x="445" y="93"/>
                    </a:cubicBezTo>
                    <a:cubicBezTo>
                      <a:pt x="452" y="110"/>
                      <a:pt x="508" y="227"/>
                      <a:pt x="508" y="227"/>
                    </a:cubicBezTo>
                    <a:cubicBezTo>
                      <a:pt x="514" y="242"/>
                      <a:pt x="508" y="261"/>
                      <a:pt x="494" y="269"/>
                    </a:cubicBezTo>
                    <a:cubicBezTo>
                      <a:pt x="441" y="306"/>
                      <a:pt x="441" y="306"/>
                      <a:pt x="441" y="306"/>
                    </a:cubicBezTo>
                    <a:cubicBezTo>
                      <a:pt x="413" y="306"/>
                      <a:pt x="350" y="306"/>
                      <a:pt x="350" y="306"/>
                    </a:cubicBezTo>
                    <a:cubicBezTo>
                      <a:pt x="297" y="306"/>
                      <a:pt x="297" y="226"/>
                      <a:pt x="350" y="226"/>
                    </a:cubicBezTo>
                    <a:cubicBezTo>
                      <a:pt x="377" y="226"/>
                      <a:pt x="377" y="226"/>
                      <a:pt x="377" y="226"/>
                    </a:cubicBezTo>
                    <a:cubicBezTo>
                      <a:pt x="377" y="106"/>
                      <a:pt x="377" y="106"/>
                      <a:pt x="377" y="106"/>
                    </a:cubicBezTo>
                    <a:cubicBezTo>
                      <a:pt x="137" y="106"/>
                      <a:pt x="137" y="106"/>
                      <a:pt x="137" y="106"/>
                    </a:cubicBezTo>
                    <a:cubicBezTo>
                      <a:pt x="137" y="226"/>
                      <a:pt x="137" y="226"/>
                      <a:pt x="137" y="226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217" y="226"/>
                      <a:pt x="217" y="306"/>
                      <a:pt x="164" y="306"/>
                    </a:cubicBezTo>
                    <a:cubicBezTo>
                      <a:pt x="164" y="306"/>
                      <a:pt x="101" y="306"/>
                      <a:pt x="73" y="306"/>
                    </a:cubicBezTo>
                    <a:cubicBezTo>
                      <a:pt x="20" y="269"/>
                      <a:pt x="20" y="269"/>
                      <a:pt x="20" y="269"/>
                    </a:cubicBezTo>
                    <a:cubicBezTo>
                      <a:pt x="6" y="261"/>
                      <a:pt x="0" y="242"/>
                      <a:pt x="6" y="227"/>
                    </a:cubicBezTo>
                    <a:cubicBezTo>
                      <a:pt x="6" y="227"/>
                      <a:pt x="62" y="110"/>
                      <a:pt x="69" y="93"/>
                    </a:cubicBezTo>
                    <a:cubicBezTo>
                      <a:pt x="76" y="76"/>
                      <a:pt x="86" y="53"/>
                      <a:pt x="101" y="43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57" y="53"/>
                      <a:pt x="257" y="53"/>
                      <a:pt x="257" y="53"/>
                    </a:cubicBezTo>
                  </a:path>
                </a:pathLst>
              </a:custGeom>
              <a:noFill/>
              <a:ln cap="flat" cmpd="sng" w="1905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9918700" y="1936750"/>
                <a:ext cx="346075" cy="430213"/>
              </a:xfrm>
              <a:custGeom>
                <a:rect b="b" l="l" r="r" t="t"/>
                <a:pathLst>
                  <a:path extrusionOk="0" h="240" w="186">
                    <a:moveTo>
                      <a:pt x="94" y="0"/>
                    </a:moveTo>
                    <a:cubicBezTo>
                      <a:pt x="42" y="0"/>
                      <a:pt x="0" y="32"/>
                      <a:pt x="0" y="120"/>
                    </a:cubicBezTo>
                    <a:cubicBezTo>
                      <a:pt x="0" y="209"/>
                      <a:pt x="41" y="240"/>
                      <a:pt x="93" y="240"/>
                    </a:cubicBezTo>
                    <a:cubicBezTo>
                      <a:pt x="145" y="240"/>
                      <a:pt x="186" y="209"/>
                      <a:pt x="186" y="120"/>
                    </a:cubicBezTo>
                    <a:cubicBezTo>
                      <a:pt x="186" y="32"/>
                      <a:pt x="146" y="0"/>
                      <a:pt x="94" y="0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45" name="Google Shape;645;p34"/>
            <p:cNvSpPr/>
            <p:nvPr/>
          </p:nvSpPr>
          <p:spPr>
            <a:xfrm>
              <a:off x="2992694" y="1779883"/>
              <a:ext cx="1620158" cy="1620158"/>
            </a:xfrm>
            <a:prstGeom prst="ellipse">
              <a:avLst/>
            </a:prstGeom>
            <a:noFill/>
            <a:ln cap="flat" cmpd="sng" w="1905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6" name="Google Shape;646;p34"/>
          <p:cNvSpPr txBox="1"/>
          <p:nvPr/>
        </p:nvSpPr>
        <p:spPr>
          <a:xfrm>
            <a:off x="8123064" y="2708859"/>
            <a:ext cx="180049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Master Faculty</a:t>
            </a:r>
            <a:endParaRPr/>
          </a:p>
        </p:txBody>
      </p:sp>
      <p:sp>
        <p:nvSpPr>
          <p:cNvPr id="647" name="Google Shape;647;p34"/>
          <p:cNvSpPr/>
          <p:nvPr/>
        </p:nvSpPr>
        <p:spPr>
          <a:xfrm>
            <a:off x="6285553" y="3076030"/>
            <a:ext cx="5475515" cy="7848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Designs course with Instructional Designer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Teaches </a:t>
            </a:r>
            <a:r>
              <a:rPr b="1" lang="en-US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multiple sections </a:t>
            </a:r>
            <a:r>
              <a:rPr lang="en-US" sz="1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of the course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Supported by </a:t>
            </a:r>
            <a:r>
              <a:rPr b="1" lang="en-US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teaching assistance </a:t>
            </a:r>
            <a:r>
              <a:rPr lang="en-US" sz="15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for grading, etc.</a:t>
            </a:r>
            <a:endParaRPr/>
          </a:p>
        </p:txBody>
      </p:sp>
      <p:grpSp>
        <p:nvGrpSpPr>
          <p:cNvPr id="648" name="Google Shape;648;p34"/>
          <p:cNvGrpSpPr/>
          <p:nvPr/>
        </p:nvGrpSpPr>
        <p:grpSpPr>
          <a:xfrm>
            <a:off x="6924886" y="4701015"/>
            <a:ext cx="769470" cy="769470"/>
            <a:chOff x="2358921" y="4261166"/>
            <a:chExt cx="1327477" cy="1327477"/>
          </a:xfrm>
        </p:grpSpPr>
        <p:grpSp>
          <p:nvGrpSpPr>
            <p:cNvPr id="649" name="Google Shape;649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50" name="Google Shape;650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" name="Google Shape;651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52" name="Google Shape;652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53" name="Google Shape;653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id="654" name="Google Shape;654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5" name="Google Shape;655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6" name="Google Shape;656;p34"/>
          <p:cNvSpPr txBox="1"/>
          <p:nvPr/>
        </p:nvSpPr>
        <p:spPr>
          <a:xfrm>
            <a:off x="6550316" y="5664212"/>
            <a:ext cx="155824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Master Faculty +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Teaching assistant</a:t>
            </a:r>
            <a:endParaRPr/>
          </a:p>
        </p:txBody>
      </p:sp>
      <p:grpSp>
        <p:nvGrpSpPr>
          <p:cNvPr id="657" name="Google Shape;657;p34"/>
          <p:cNvGrpSpPr/>
          <p:nvPr/>
        </p:nvGrpSpPr>
        <p:grpSpPr>
          <a:xfrm>
            <a:off x="8630967" y="4701015"/>
            <a:ext cx="769470" cy="769470"/>
            <a:chOff x="2358921" y="4261166"/>
            <a:chExt cx="1327477" cy="1327477"/>
          </a:xfrm>
        </p:grpSpPr>
        <p:grpSp>
          <p:nvGrpSpPr>
            <p:cNvPr id="658" name="Google Shape;658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59" name="Google Shape;659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0" name="Google Shape;660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61" name="Google Shape;661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62" name="Google Shape;662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id="663" name="Google Shape;663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64" name="Google Shape;664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5" name="Google Shape;665;p34"/>
          <p:cNvSpPr txBox="1"/>
          <p:nvPr/>
        </p:nvSpPr>
        <p:spPr>
          <a:xfrm>
            <a:off x="8244186" y="5667257"/>
            <a:ext cx="155824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Master Faculty +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Teaching assistant</a:t>
            </a:r>
            <a:endParaRPr/>
          </a:p>
        </p:txBody>
      </p:sp>
      <p:grpSp>
        <p:nvGrpSpPr>
          <p:cNvPr id="666" name="Google Shape;666;p34"/>
          <p:cNvGrpSpPr/>
          <p:nvPr/>
        </p:nvGrpSpPr>
        <p:grpSpPr>
          <a:xfrm>
            <a:off x="10332447" y="4741071"/>
            <a:ext cx="769470" cy="769470"/>
            <a:chOff x="2358921" y="4261166"/>
            <a:chExt cx="1327477" cy="1327477"/>
          </a:xfrm>
        </p:grpSpPr>
        <p:grpSp>
          <p:nvGrpSpPr>
            <p:cNvPr id="667" name="Google Shape;667;p3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68" name="Google Shape;668;p3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" name="Google Shape;669;p3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0" name="Google Shape;670;p3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cxnSp>
            <p:nvCxnSpPr>
              <p:cNvPr id="671" name="Google Shape;671;p3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id="672" name="Google Shape;672;p3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73" name="Google Shape;673;p3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4" name="Google Shape;674;p34"/>
          <p:cNvSpPr txBox="1"/>
          <p:nvPr/>
        </p:nvSpPr>
        <p:spPr>
          <a:xfrm>
            <a:off x="10010943" y="5664212"/>
            <a:ext cx="155824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Master Faculty +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Teaching assistant</a:t>
            </a:r>
            <a:endParaRPr/>
          </a:p>
        </p:txBody>
      </p:sp>
      <p:sp>
        <p:nvSpPr>
          <p:cNvPr id="675" name="Google Shape;675;p34"/>
          <p:cNvSpPr/>
          <p:nvPr/>
        </p:nvSpPr>
        <p:spPr>
          <a:xfrm>
            <a:off x="8801313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F7577B">
                  <a:alpha val="0"/>
                </a:srgbClr>
              </a:gs>
              <a:gs pos="99000">
                <a:schemeClr val="accent4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" name="Google Shape;676;p34"/>
          <p:cNvSpPr/>
          <p:nvPr/>
        </p:nvSpPr>
        <p:spPr>
          <a:xfrm>
            <a:off x="708762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F7577B">
                  <a:alpha val="0"/>
                </a:srgbClr>
              </a:gs>
              <a:gs pos="99000">
                <a:schemeClr val="accent4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34"/>
          <p:cNvSpPr/>
          <p:nvPr/>
        </p:nvSpPr>
        <p:spPr>
          <a:xfrm>
            <a:off x="1050619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F7577B">
                  <a:alpha val="0"/>
                </a:srgbClr>
              </a:gs>
              <a:gs pos="99000">
                <a:schemeClr val="accent4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2" name="Google Shape;682;p35"/>
          <p:cNvGrpSpPr/>
          <p:nvPr/>
        </p:nvGrpSpPr>
        <p:grpSpPr>
          <a:xfrm>
            <a:off x="1691614" y="1568628"/>
            <a:ext cx="8444069" cy="4044309"/>
            <a:chOff x="1296134" y="1681037"/>
            <a:chExt cx="8444069" cy="4430776"/>
          </a:xfrm>
        </p:grpSpPr>
        <p:grpSp>
          <p:nvGrpSpPr>
            <p:cNvPr id="683" name="Google Shape;683;p35"/>
            <p:cNvGrpSpPr/>
            <p:nvPr/>
          </p:nvGrpSpPr>
          <p:grpSpPr>
            <a:xfrm>
              <a:off x="1389941" y="1778674"/>
              <a:ext cx="8253497" cy="4237604"/>
              <a:chOff x="1610956" y="1885950"/>
              <a:chExt cx="8253497" cy="4237604"/>
            </a:xfrm>
          </p:grpSpPr>
          <p:cxnSp>
            <p:nvCxnSpPr>
              <p:cNvPr id="684" name="Google Shape;684;p35"/>
              <p:cNvCxnSpPr/>
              <p:nvPr/>
            </p:nvCxnSpPr>
            <p:spPr>
              <a:xfrm>
                <a:off x="1752712" y="1885950"/>
                <a:ext cx="6946251" cy="0"/>
              </a:xfrm>
              <a:prstGeom prst="straightConnector1">
                <a:avLst/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85" name="Google Shape;685;p35"/>
              <p:cNvCxnSpPr/>
              <p:nvPr/>
            </p:nvCxnSpPr>
            <p:spPr>
              <a:xfrm>
                <a:off x="2812113" y="4004752"/>
                <a:ext cx="5886849" cy="0"/>
              </a:xfrm>
              <a:prstGeom prst="straightConnector1">
                <a:avLst/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86" name="Google Shape;686;p35"/>
              <p:cNvCxnSpPr/>
              <p:nvPr/>
            </p:nvCxnSpPr>
            <p:spPr>
              <a:xfrm>
                <a:off x="2812112" y="6123554"/>
                <a:ext cx="6946251" cy="0"/>
              </a:xfrm>
              <a:prstGeom prst="straightConnector1">
                <a:avLst/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87" name="Google Shape;687;p35"/>
              <p:cNvSpPr/>
              <p:nvPr/>
            </p:nvSpPr>
            <p:spPr>
              <a:xfrm>
                <a:off x="7533470" y="1885951"/>
                <a:ext cx="2330983" cy="2118802"/>
              </a:xfrm>
              <a:prstGeom prst="arc">
                <a:avLst>
                  <a:gd fmla="val 16200000" name="adj1"/>
                  <a:gd fmla="val 5448477" name="adj2"/>
                </a:avLst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8" name="Google Shape;688;p35"/>
              <p:cNvSpPr/>
              <p:nvPr/>
            </p:nvSpPr>
            <p:spPr>
              <a:xfrm rot="10800000">
                <a:off x="1610956" y="4004752"/>
                <a:ext cx="2330983" cy="2118802"/>
              </a:xfrm>
              <a:prstGeom prst="arc">
                <a:avLst>
                  <a:gd fmla="val 16200000" name="adj1"/>
                  <a:gd fmla="val 5448477" name="adj2"/>
                </a:avLst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89" name="Google Shape;689;p35"/>
            <p:cNvSpPr/>
            <p:nvPr/>
          </p:nvSpPr>
          <p:spPr>
            <a:xfrm rot="5400000">
              <a:off x="3204987" y="1693975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35"/>
            <p:cNvSpPr/>
            <p:nvPr/>
          </p:nvSpPr>
          <p:spPr>
            <a:xfrm rot="5400000">
              <a:off x="6832201" y="1693977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35"/>
            <p:cNvSpPr/>
            <p:nvPr/>
          </p:nvSpPr>
          <p:spPr>
            <a:xfrm rot="10800000">
              <a:off x="9552592" y="2757209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35"/>
            <p:cNvSpPr/>
            <p:nvPr/>
          </p:nvSpPr>
          <p:spPr>
            <a:xfrm flipH="1" rot="-5400000">
              <a:off x="6832201" y="3818292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35"/>
            <p:cNvSpPr/>
            <p:nvPr/>
          </p:nvSpPr>
          <p:spPr>
            <a:xfrm flipH="1" rot="-5400000">
              <a:off x="3204988" y="3818294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35"/>
            <p:cNvSpPr/>
            <p:nvPr/>
          </p:nvSpPr>
          <p:spPr>
            <a:xfrm flipH="1" rot="10800000">
              <a:off x="1296134" y="4821279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35"/>
            <p:cNvSpPr/>
            <p:nvPr/>
          </p:nvSpPr>
          <p:spPr>
            <a:xfrm flipH="1" rot="5400000">
              <a:off x="4223180" y="5937139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35"/>
            <p:cNvSpPr/>
            <p:nvPr/>
          </p:nvSpPr>
          <p:spPr>
            <a:xfrm flipH="1" rot="5400000">
              <a:off x="7746291" y="5937140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7" name="Google Shape;697;p35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/>
              <a:t>Student Lifecycle</a:t>
            </a:r>
            <a:endParaRPr/>
          </a:p>
        </p:txBody>
      </p:sp>
      <p:grpSp>
        <p:nvGrpSpPr>
          <p:cNvPr id="698" name="Google Shape;698;p35"/>
          <p:cNvGrpSpPr/>
          <p:nvPr/>
        </p:nvGrpSpPr>
        <p:grpSpPr>
          <a:xfrm>
            <a:off x="1519255" y="1377168"/>
            <a:ext cx="578195" cy="578195"/>
            <a:chOff x="1441243" y="1521854"/>
            <a:chExt cx="699615" cy="699615"/>
          </a:xfrm>
        </p:grpSpPr>
        <p:grpSp>
          <p:nvGrpSpPr>
            <p:cNvPr id="699" name="Google Shape;699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00" name="Google Shape;700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" name="Google Shape;701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02" name="Google Shape;702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3" name="Google Shape;703;p35"/>
          <p:cNvGrpSpPr/>
          <p:nvPr/>
        </p:nvGrpSpPr>
        <p:grpSpPr>
          <a:xfrm>
            <a:off x="5291097" y="1377168"/>
            <a:ext cx="578195" cy="578195"/>
            <a:chOff x="1441243" y="1521854"/>
            <a:chExt cx="699615" cy="699615"/>
          </a:xfrm>
        </p:grpSpPr>
        <p:grpSp>
          <p:nvGrpSpPr>
            <p:cNvPr id="704" name="Google Shape;704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05" name="Google Shape;705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6" name="Google Shape;706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07" name="Google Shape;707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8" name="Google Shape;708;p35"/>
          <p:cNvGrpSpPr/>
          <p:nvPr/>
        </p:nvGrpSpPr>
        <p:grpSpPr>
          <a:xfrm>
            <a:off x="8773682" y="1377758"/>
            <a:ext cx="578195" cy="578195"/>
            <a:chOff x="1441243" y="1521854"/>
            <a:chExt cx="699615" cy="699615"/>
          </a:xfrm>
        </p:grpSpPr>
        <p:grpSp>
          <p:nvGrpSpPr>
            <p:cNvPr id="709" name="Google Shape;709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10" name="Google Shape;710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1" name="Google Shape;711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12" name="Google Shape;712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3" name="Google Shape;713;p35"/>
          <p:cNvGrpSpPr/>
          <p:nvPr/>
        </p:nvGrpSpPr>
        <p:grpSpPr>
          <a:xfrm>
            <a:off x="8768469" y="3349588"/>
            <a:ext cx="578195" cy="578195"/>
            <a:chOff x="1441243" y="1521854"/>
            <a:chExt cx="699615" cy="699615"/>
          </a:xfrm>
        </p:grpSpPr>
        <p:grpSp>
          <p:nvGrpSpPr>
            <p:cNvPr id="714" name="Google Shape;714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15" name="Google Shape;715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6" name="Google Shape;716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17" name="Google Shape;717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8" name="Google Shape;718;p35"/>
          <p:cNvGrpSpPr/>
          <p:nvPr/>
        </p:nvGrpSpPr>
        <p:grpSpPr>
          <a:xfrm>
            <a:off x="9708035" y="5237349"/>
            <a:ext cx="578195" cy="578195"/>
            <a:chOff x="1441243" y="1521854"/>
            <a:chExt cx="699615" cy="699615"/>
          </a:xfrm>
        </p:grpSpPr>
        <p:grpSp>
          <p:nvGrpSpPr>
            <p:cNvPr id="719" name="Google Shape;719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20" name="Google Shape;720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" name="Google Shape;721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FE9D79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22" name="Google Shape;722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3" name="Google Shape;723;p35"/>
          <p:cNvGrpSpPr/>
          <p:nvPr/>
        </p:nvGrpSpPr>
        <p:grpSpPr>
          <a:xfrm>
            <a:off x="6184923" y="5263747"/>
            <a:ext cx="578195" cy="578195"/>
            <a:chOff x="1441243" y="1521854"/>
            <a:chExt cx="699615" cy="699615"/>
          </a:xfrm>
        </p:grpSpPr>
        <p:grpSp>
          <p:nvGrpSpPr>
            <p:cNvPr id="724" name="Google Shape;724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25" name="Google Shape;725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" name="Google Shape;726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FE9D79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27" name="Google Shape;727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8" name="Google Shape;728;p35"/>
          <p:cNvGrpSpPr/>
          <p:nvPr/>
        </p:nvGrpSpPr>
        <p:grpSpPr>
          <a:xfrm>
            <a:off x="2661814" y="5237349"/>
            <a:ext cx="578195" cy="578195"/>
            <a:chOff x="1441243" y="1521854"/>
            <a:chExt cx="699615" cy="699615"/>
          </a:xfrm>
        </p:grpSpPr>
        <p:grpSp>
          <p:nvGrpSpPr>
            <p:cNvPr id="729" name="Google Shape;729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30" name="Google Shape;730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1" name="Google Shape;731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FE9D79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2" name="Google Shape;732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3" name="Google Shape;733;p35"/>
          <p:cNvGrpSpPr/>
          <p:nvPr/>
        </p:nvGrpSpPr>
        <p:grpSpPr>
          <a:xfrm>
            <a:off x="5291097" y="3309902"/>
            <a:ext cx="578195" cy="578195"/>
            <a:chOff x="1441243" y="1521854"/>
            <a:chExt cx="699615" cy="699615"/>
          </a:xfrm>
        </p:grpSpPr>
        <p:grpSp>
          <p:nvGrpSpPr>
            <p:cNvPr id="734" name="Google Shape;734;p3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35" name="Google Shape;735;p3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6" name="Google Shape;736;p3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7" name="Google Shape;737;p3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8" name="Google Shape;738;p35"/>
          <p:cNvSpPr/>
          <p:nvPr/>
        </p:nvSpPr>
        <p:spPr>
          <a:xfrm>
            <a:off x="1033139" y="1987020"/>
            <a:ext cx="1550424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Lead Received</a:t>
            </a:r>
            <a:endParaRPr/>
          </a:p>
        </p:txBody>
      </p:sp>
      <p:sp>
        <p:nvSpPr>
          <p:cNvPr id="739" name="Google Shape;739;p35"/>
          <p:cNvSpPr/>
          <p:nvPr/>
        </p:nvSpPr>
        <p:spPr>
          <a:xfrm>
            <a:off x="4778114" y="1987020"/>
            <a:ext cx="1604157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Validation; Q&amp;T</a:t>
            </a:r>
            <a:endParaRPr/>
          </a:p>
        </p:txBody>
      </p:sp>
      <p:sp>
        <p:nvSpPr>
          <p:cNvPr id="740" name="Google Shape;740;p35"/>
          <p:cNvSpPr/>
          <p:nvPr/>
        </p:nvSpPr>
        <p:spPr>
          <a:xfrm>
            <a:off x="8441852" y="1987020"/>
            <a:ext cx="123142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Admissions</a:t>
            </a:r>
            <a:endParaRPr/>
          </a:p>
        </p:txBody>
      </p:sp>
      <p:sp>
        <p:nvSpPr>
          <p:cNvPr id="741" name="Google Shape;741;p35"/>
          <p:cNvSpPr/>
          <p:nvPr/>
        </p:nvSpPr>
        <p:spPr>
          <a:xfrm>
            <a:off x="4178270" y="2902273"/>
            <a:ext cx="2803844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Credit Articulation &amp; Advising</a:t>
            </a:r>
            <a:endParaRPr/>
          </a:p>
        </p:txBody>
      </p:sp>
      <p:sp>
        <p:nvSpPr>
          <p:cNvPr id="742" name="Google Shape;742;p35"/>
          <p:cNvSpPr/>
          <p:nvPr/>
        </p:nvSpPr>
        <p:spPr>
          <a:xfrm>
            <a:off x="8385170" y="2902273"/>
            <a:ext cx="1343573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Financial Aid</a:t>
            </a:r>
            <a:endParaRPr/>
          </a:p>
        </p:txBody>
      </p:sp>
      <p:sp>
        <p:nvSpPr>
          <p:cNvPr id="743" name="Google Shape;743;p35"/>
          <p:cNvSpPr/>
          <p:nvPr/>
        </p:nvSpPr>
        <p:spPr>
          <a:xfrm>
            <a:off x="2311953" y="4865170"/>
            <a:ext cx="1277914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Registration</a:t>
            </a:r>
            <a:endParaRPr/>
          </a:p>
        </p:txBody>
      </p:sp>
      <p:sp>
        <p:nvSpPr>
          <p:cNvPr id="744" name="Google Shape;744;p35"/>
          <p:cNvSpPr/>
          <p:nvPr/>
        </p:nvSpPr>
        <p:spPr>
          <a:xfrm>
            <a:off x="5907998" y="4865170"/>
            <a:ext cx="113204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Instruction</a:t>
            </a:r>
            <a:endParaRPr/>
          </a:p>
        </p:txBody>
      </p:sp>
      <p:sp>
        <p:nvSpPr>
          <p:cNvPr id="745" name="Google Shape;745;p35"/>
          <p:cNvSpPr/>
          <p:nvPr/>
        </p:nvSpPr>
        <p:spPr>
          <a:xfrm>
            <a:off x="9397448" y="4865170"/>
            <a:ext cx="1199367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Graduation</a:t>
            </a:r>
            <a:endParaRPr/>
          </a:p>
        </p:txBody>
      </p:sp>
      <p:sp>
        <p:nvSpPr>
          <p:cNvPr id="746" name="Google Shape;746;p35"/>
          <p:cNvSpPr/>
          <p:nvPr/>
        </p:nvSpPr>
        <p:spPr>
          <a:xfrm>
            <a:off x="10596815" y="2393914"/>
            <a:ext cx="1056700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Enrollment</a:t>
            </a:r>
            <a:br>
              <a:rPr b="1" lang="en-US" sz="13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13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Coaching</a:t>
            </a:r>
            <a:endParaRPr/>
          </a:p>
        </p:txBody>
      </p:sp>
      <p:sp>
        <p:nvSpPr>
          <p:cNvPr id="747" name="Google Shape;747;p35"/>
          <p:cNvSpPr/>
          <p:nvPr/>
        </p:nvSpPr>
        <p:spPr>
          <a:xfrm>
            <a:off x="4533443" y="6208016"/>
            <a:ext cx="3859783" cy="2923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Retention Coaching &amp; Support Services</a:t>
            </a:r>
            <a:endParaRPr/>
          </a:p>
        </p:txBody>
      </p:sp>
      <p:grpSp>
        <p:nvGrpSpPr>
          <p:cNvPr id="748" name="Google Shape;748;p35"/>
          <p:cNvGrpSpPr/>
          <p:nvPr/>
        </p:nvGrpSpPr>
        <p:grpSpPr>
          <a:xfrm>
            <a:off x="10213987" y="1389308"/>
            <a:ext cx="267262" cy="2451963"/>
            <a:chOff x="9818506" y="1697108"/>
            <a:chExt cx="611853" cy="2026415"/>
          </a:xfrm>
        </p:grpSpPr>
        <p:cxnSp>
          <p:nvCxnSpPr>
            <p:cNvPr id="749" name="Google Shape;749;p35"/>
            <p:cNvCxnSpPr/>
            <p:nvPr/>
          </p:nvCxnSpPr>
          <p:spPr>
            <a:xfrm>
              <a:off x="9818506" y="1697108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0" name="Google Shape;750;p35"/>
            <p:cNvCxnSpPr/>
            <p:nvPr/>
          </p:nvCxnSpPr>
          <p:spPr>
            <a:xfrm>
              <a:off x="9818506" y="3723523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1" name="Google Shape;751;p35"/>
            <p:cNvCxnSpPr/>
            <p:nvPr/>
          </p:nvCxnSpPr>
          <p:spPr>
            <a:xfrm rot="10800000">
              <a:off x="10215355" y="1697108"/>
              <a:ext cx="0" cy="2023115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2" name="Google Shape;752;p35"/>
            <p:cNvCxnSpPr/>
            <p:nvPr/>
          </p:nvCxnSpPr>
          <p:spPr>
            <a:xfrm>
              <a:off x="10216833" y="2686741"/>
              <a:ext cx="213526" cy="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753" name="Google Shape;753;p35"/>
          <p:cNvGrpSpPr/>
          <p:nvPr/>
        </p:nvGrpSpPr>
        <p:grpSpPr>
          <a:xfrm rot="5400000">
            <a:off x="6301177" y="2059529"/>
            <a:ext cx="293163" cy="7951016"/>
            <a:chOff x="9818506" y="1697108"/>
            <a:chExt cx="611853" cy="2026415"/>
          </a:xfrm>
        </p:grpSpPr>
        <p:cxnSp>
          <p:nvCxnSpPr>
            <p:cNvPr id="754" name="Google Shape;754;p35"/>
            <p:cNvCxnSpPr/>
            <p:nvPr/>
          </p:nvCxnSpPr>
          <p:spPr>
            <a:xfrm>
              <a:off x="9818506" y="1697108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5" name="Google Shape;755;p35"/>
            <p:cNvCxnSpPr/>
            <p:nvPr/>
          </p:nvCxnSpPr>
          <p:spPr>
            <a:xfrm>
              <a:off x="9818506" y="3723523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6" name="Google Shape;756;p35"/>
            <p:cNvCxnSpPr/>
            <p:nvPr/>
          </p:nvCxnSpPr>
          <p:spPr>
            <a:xfrm rot="10800000">
              <a:off x="10215355" y="1697108"/>
              <a:ext cx="0" cy="2023115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757" name="Google Shape;757;p35"/>
            <p:cNvCxnSpPr/>
            <p:nvPr/>
          </p:nvCxnSpPr>
          <p:spPr>
            <a:xfrm>
              <a:off x="10216833" y="2706491"/>
              <a:ext cx="213526" cy="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3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Online Program Management Decisions</a:t>
            </a:r>
            <a:endParaRPr/>
          </a:p>
        </p:txBody>
      </p:sp>
      <p:sp>
        <p:nvSpPr>
          <p:cNvPr id="763" name="Google Shape;763;p36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4" name="Google Shape;764;p36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765" name="Google Shape;765;p36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36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36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36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" name="Google Shape;769;p36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" name="Google Shape;770;p36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71" name="Google Shape;771;p36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772" name="Google Shape;772;p36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773" name="Google Shape;773;p36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774" name="Google Shape;774;p36"/>
          <p:cNvSpPr txBox="1"/>
          <p:nvPr/>
        </p:nvSpPr>
        <p:spPr>
          <a:xfrm>
            <a:off x="10628184" y="347667"/>
            <a:ext cx="13003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ACTIVITY</a:t>
            </a:r>
            <a:endParaRPr/>
          </a:p>
        </p:txBody>
      </p:sp>
      <p:grpSp>
        <p:nvGrpSpPr>
          <p:cNvPr id="775" name="Google Shape;775;p36"/>
          <p:cNvGrpSpPr/>
          <p:nvPr/>
        </p:nvGrpSpPr>
        <p:grpSpPr>
          <a:xfrm>
            <a:off x="649139" y="1292374"/>
            <a:ext cx="5364235" cy="3480793"/>
            <a:chOff x="540013" y="1292375"/>
            <a:chExt cx="3833128" cy="2968109"/>
          </a:xfrm>
        </p:grpSpPr>
        <p:sp>
          <p:nvSpPr>
            <p:cNvPr id="776" name="Google Shape;776;p36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36"/>
            <p:cNvSpPr txBox="1"/>
            <p:nvPr/>
          </p:nvSpPr>
          <p:spPr>
            <a:xfrm>
              <a:off x="540013" y="1292375"/>
              <a:ext cx="1489465" cy="296810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3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778" name="Google Shape;778;p36"/>
            <p:cNvSpPr txBox="1"/>
            <p:nvPr/>
          </p:nvSpPr>
          <p:spPr>
            <a:xfrm>
              <a:off x="1737502" y="2514792"/>
              <a:ext cx="2635639" cy="8135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What can you do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in-house?</a:t>
              </a:r>
              <a:endParaRPr/>
            </a:p>
          </p:txBody>
        </p:sp>
      </p:grpSp>
      <p:grpSp>
        <p:nvGrpSpPr>
          <p:cNvPr id="779" name="Google Shape;779;p36"/>
          <p:cNvGrpSpPr/>
          <p:nvPr/>
        </p:nvGrpSpPr>
        <p:grpSpPr>
          <a:xfrm>
            <a:off x="6101721" y="1292375"/>
            <a:ext cx="5443735" cy="3480793"/>
            <a:chOff x="4330621" y="1292375"/>
            <a:chExt cx="3889937" cy="2968110"/>
          </a:xfrm>
        </p:grpSpPr>
        <p:sp>
          <p:nvSpPr>
            <p:cNvPr id="780" name="Google Shape;780;p36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36"/>
            <p:cNvSpPr txBox="1"/>
            <p:nvPr/>
          </p:nvSpPr>
          <p:spPr>
            <a:xfrm>
              <a:off x="4330621" y="1292375"/>
              <a:ext cx="1489465" cy="2968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3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782" name="Google Shape;782;p36"/>
            <p:cNvSpPr txBox="1"/>
            <p:nvPr/>
          </p:nvSpPr>
          <p:spPr>
            <a:xfrm>
              <a:off x="5574149" y="2514792"/>
              <a:ext cx="2646409" cy="8135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What needs to </a:t>
              </a:r>
              <a:br>
                <a:rPr lang="en-US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US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be outsourced?</a:t>
              </a:r>
              <a:endParaRPr/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3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Student Services</a:t>
            </a:r>
            <a:endParaRPr/>
          </a:p>
        </p:txBody>
      </p:sp>
      <p:cxnSp>
        <p:nvCxnSpPr>
          <p:cNvPr id="788" name="Google Shape;788;p37"/>
          <p:cNvCxnSpPr/>
          <p:nvPr/>
        </p:nvCxnSpPr>
        <p:spPr>
          <a:xfrm>
            <a:off x="5922807" y="1659066"/>
            <a:ext cx="0" cy="4334435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sp>
        <p:nvSpPr>
          <p:cNvPr id="789" name="Google Shape;789;p37"/>
          <p:cNvSpPr/>
          <p:nvPr/>
        </p:nvSpPr>
        <p:spPr>
          <a:xfrm>
            <a:off x="6375146" y="3431900"/>
            <a:ext cx="550443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Each team member is assigned a role</a:t>
            </a:r>
            <a:endParaRPr/>
          </a:p>
        </p:txBody>
      </p:sp>
      <p:sp>
        <p:nvSpPr>
          <p:cNvPr id="790" name="Google Shape;790;p37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1" name="Google Shape;791;p37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792" name="Google Shape;792;p37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37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37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5" name="Google Shape;795;p37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37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7" name="Google Shape;797;p37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98" name="Google Shape;798;p37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799" name="Google Shape;799;p37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800" name="Google Shape;800;p37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801" name="Google Shape;801;p37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ACTIVITY</a:t>
            </a:r>
            <a:endParaRPr/>
          </a:p>
        </p:txBody>
      </p:sp>
      <p:sp>
        <p:nvSpPr>
          <p:cNvPr id="802" name="Google Shape;802;p37"/>
          <p:cNvSpPr/>
          <p:nvPr/>
        </p:nvSpPr>
        <p:spPr>
          <a:xfrm rot="5400000">
            <a:off x="1800728" y="1461073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93D5CC"/>
              </a:gs>
              <a:gs pos="100000">
                <a:schemeClr val="accent3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3" name="Google Shape;803;p37"/>
          <p:cNvSpPr txBox="1"/>
          <p:nvPr/>
        </p:nvSpPr>
        <p:spPr>
          <a:xfrm>
            <a:off x="2168140" y="2359065"/>
            <a:ext cx="1744120" cy="3793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255E56"/>
                </a:solidFill>
                <a:latin typeface="Arial"/>
                <a:ea typeface="Arial"/>
                <a:cs typeface="Arial"/>
                <a:sym typeface="Arial"/>
              </a:rPr>
              <a:t>Administrator</a:t>
            </a:r>
            <a:endParaRPr/>
          </a:p>
        </p:txBody>
      </p:sp>
      <p:sp>
        <p:nvSpPr>
          <p:cNvPr id="804" name="Google Shape;804;p37"/>
          <p:cNvSpPr/>
          <p:nvPr/>
        </p:nvSpPr>
        <p:spPr>
          <a:xfrm rot="5400000">
            <a:off x="443634" y="3716960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FEC3AD"/>
              </a:gs>
              <a:gs pos="100000">
                <a:schemeClr val="accent4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5" name="Google Shape;805;p37"/>
          <p:cNvSpPr txBox="1"/>
          <p:nvPr/>
        </p:nvSpPr>
        <p:spPr>
          <a:xfrm>
            <a:off x="1146959" y="4614952"/>
            <a:ext cx="1072293" cy="3793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A5603A"/>
                </a:solidFill>
                <a:latin typeface="Arial"/>
                <a:ea typeface="Arial"/>
                <a:cs typeface="Arial"/>
                <a:sym typeface="Arial"/>
              </a:rPr>
              <a:t>Student</a:t>
            </a:r>
            <a:endParaRPr/>
          </a:p>
        </p:txBody>
      </p:sp>
      <p:sp>
        <p:nvSpPr>
          <p:cNvPr id="806" name="Google Shape;806;p37"/>
          <p:cNvSpPr/>
          <p:nvPr/>
        </p:nvSpPr>
        <p:spPr>
          <a:xfrm rot="5400000">
            <a:off x="3214584" y="3703655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A4E7F1"/>
              </a:gs>
              <a:gs pos="100000">
                <a:schemeClr val="accent2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7" name="Google Shape;807;p37"/>
          <p:cNvSpPr txBox="1"/>
          <p:nvPr/>
        </p:nvSpPr>
        <p:spPr>
          <a:xfrm>
            <a:off x="3944257" y="4601647"/>
            <a:ext cx="1019598" cy="3793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168292"/>
                </a:solidFill>
                <a:latin typeface="Arial"/>
                <a:ea typeface="Arial"/>
                <a:cs typeface="Arial"/>
                <a:sym typeface="Arial"/>
              </a:rPr>
              <a:t>Faculty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38"/>
          <p:cNvSpPr/>
          <p:nvPr/>
        </p:nvSpPr>
        <p:spPr>
          <a:xfrm rot="5400000">
            <a:off x="3214584" y="3703655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A4E7F1"/>
              </a:gs>
              <a:gs pos="100000">
                <a:schemeClr val="accent2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" name="Google Shape;813;p38"/>
          <p:cNvSpPr/>
          <p:nvPr/>
        </p:nvSpPr>
        <p:spPr>
          <a:xfrm rot="5400000">
            <a:off x="443634" y="3716960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FEC3AD"/>
              </a:gs>
              <a:gs pos="100000">
                <a:schemeClr val="accent4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38"/>
          <p:cNvSpPr/>
          <p:nvPr/>
        </p:nvSpPr>
        <p:spPr>
          <a:xfrm rot="5400000">
            <a:off x="1800728" y="1461073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93D5CC"/>
              </a:gs>
              <a:gs pos="100000">
                <a:schemeClr val="accent3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" name="Google Shape;815;p3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Student Services</a:t>
            </a:r>
            <a:endParaRPr/>
          </a:p>
        </p:txBody>
      </p:sp>
      <p:cxnSp>
        <p:nvCxnSpPr>
          <p:cNvPr id="816" name="Google Shape;816;p38"/>
          <p:cNvCxnSpPr/>
          <p:nvPr/>
        </p:nvCxnSpPr>
        <p:spPr>
          <a:xfrm>
            <a:off x="5922807" y="1659066"/>
            <a:ext cx="0" cy="4334435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sp>
        <p:nvSpPr>
          <p:cNvPr id="817" name="Google Shape;817;p38"/>
          <p:cNvSpPr/>
          <p:nvPr/>
        </p:nvSpPr>
        <p:spPr>
          <a:xfrm>
            <a:off x="6375146" y="3166521"/>
            <a:ext cx="5504433" cy="15081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Groups of like roles meet &amp; brainstorm needed services &amp; considerations for providing them</a:t>
            </a:r>
            <a:endParaRPr/>
          </a:p>
        </p:txBody>
      </p:sp>
      <p:sp>
        <p:nvSpPr>
          <p:cNvPr id="818" name="Google Shape;818;p38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9" name="Google Shape;819;p38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820" name="Google Shape;820;p38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38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2" name="Google Shape;822;p38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38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38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38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26" name="Google Shape;826;p38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827" name="Google Shape;827;p38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828" name="Google Shape;828;p38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829" name="Google Shape;829;p38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ACTIVITY</a:t>
            </a:r>
            <a:endParaRPr/>
          </a:p>
        </p:txBody>
      </p:sp>
      <p:sp>
        <p:nvSpPr>
          <p:cNvPr id="830" name="Google Shape;830;p38"/>
          <p:cNvSpPr/>
          <p:nvPr/>
        </p:nvSpPr>
        <p:spPr>
          <a:xfrm>
            <a:off x="2869002" y="3565173"/>
            <a:ext cx="2672740" cy="2465640"/>
          </a:xfrm>
          <a:custGeom>
            <a:rect b="b" l="l" r="r" t="t"/>
            <a:pathLst>
              <a:path extrusionOk="0" h="698" w="742">
                <a:moveTo>
                  <a:pt x="440" y="698"/>
                </a:moveTo>
                <a:cubicBezTo>
                  <a:pt x="742" y="523"/>
                  <a:pt x="742" y="523"/>
                  <a:pt x="742" y="523"/>
                </a:cubicBezTo>
                <a:cubicBezTo>
                  <a:pt x="742" y="175"/>
                  <a:pt x="742" y="175"/>
                  <a:pt x="742" y="175"/>
                </a:cubicBezTo>
                <a:cubicBezTo>
                  <a:pt x="440" y="0"/>
                  <a:pt x="440" y="0"/>
                  <a:pt x="440" y="0"/>
                </a:cubicBezTo>
                <a:cubicBezTo>
                  <a:pt x="340" y="58"/>
                  <a:pt x="340" y="58"/>
                  <a:pt x="340" y="58"/>
                </a:cubicBezTo>
                <a:cubicBezTo>
                  <a:pt x="336" y="60"/>
                  <a:pt x="331" y="66"/>
                  <a:pt x="330" y="70"/>
                </a:cubicBezTo>
                <a:cubicBezTo>
                  <a:pt x="326" y="81"/>
                  <a:pt x="331" y="92"/>
                  <a:pt x="340" y="97"/>
                </a:cubicBezTo>
                <a:cubicBezTo>
                  <a:pt x="341" y="98"/>
                  <a:pt x="343" y="99"/>
                  <a:pt x="344" y="99"/>
                </a:cubicBezTo>
                <a:cubicBezTo>
                  <a:pt x="348" y="100"/>
                  <a:pt x="352" y="102"/>
                  <a:pt x="355" y="104"/>
                </a:cubicBezTo>
                <a:cubicBezTo>
                  <a:pt x="378" y="117"/>
                  <a:pt x="389" y="145"/>
                  <a:pt x="381" y="171"/>
                </a:cubicBezTo>
                <a:cubicBezTo>
                  <a:pt x="371" y="200"/>
                  <a:pt x="339" y="217"/>
                  <a:pt x="309" y="207"/>
                </a:cubicBezTo>
                <a:cubicBezTo>
                  <a:pt x="305" y="206"/>
                  <a:pt x="302" y="204"/>
                  <a:pt x="298" y="202"/>
                </a:cubicBezTo>
                <a:cubicBezTo>
                  <a:pt x="277" y="190"/>
                  <a:pt x="266" y="165"/>
                  <a:pt x="271" y="141"/>
                </a:cubicBezTo>
                <a:cubicBezTo>
                  <a:pt x="272" y="137"/>
                  <a:pt x="271" y="129"/>
                  <a:pt x="269" y="125"/>
                </a:cubicBezTo>
                <a:cubicBezTo>
                  <a:pt x="267" y="122"/>
                  <a:pt x="264" y="119"/>
                  <a:pt x="260" y="117"/>
                </a:cubicBezTo>
                <a:cubicBezTo>
                  <a:pt x="253" y="113"/>
                  <a:pt x="245" y="113"/>
                  <a:pt x="238" y="117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290"/>
                  <a:pt x="138" y="290"/>
                  <a:pt x="138" y="290"/>
                </a:cubicBezTo>
                <a:cubicBezTo>
                  <a:pt x="138" y="298"/>
                  <a:pt x="135" y="305"/>
                  <a:pt x="129" y="311"/>
                </a:cubicBezTo>
                <a:cubicBezTo>
                  <a:pt x="123" y="317"/>
                  <a:pt x="116" y="320"/>
                  <a:pt x="108" y="320"/>
                </a:cubicBezTo>
                <a:cubicBezTo>
                  <a:pt x="103" y="320"/>
                  <a:pt x="97" y="319"/>
                  <a:pt x="92" y="316"/>
                </a:cubicBezTo>
                <a:cubicBezTo>
                  <a:pt x="90" y="315"/>
                  <a:pt x="89" y="313"/>
                  <a:pt x="87" y="312"/>
                </a:cubicBezTo>
                <a:cubicBezTo>
                  <a:pt x="85" y="310"/>
                  <a:pt x="82" y="308"/>
                  <a:pt x="79" y="306"/>
                </a:cubicBezTo>
                <a:cubicBezTo>
                  <a:pt x="61" y="296"/>
                  <a:pt x="37" y="298"/>
                  <a:pt x="22" y="312"/>
                </a:cubicBezTo>
                <a:cubicBezTo>
                  <a:pt x="2" y="330"/>
                  <a:pt x="0" y="361"/>
                  <a:pt x="18" y="382"/>
                </a:cubicBezTo>
                <a:cubicBezTo>
                  <a:pt x="21" y="386"/>
                  <a:pt x="26" y="389"/>
                  <a:pt x="30" y="392"/>
                </a:cubicBezTo>
                <a:cubicBezTo>
                  <a:pt x="48" y="402"/>
                  <a:pt x="72" y="400"/>
                  <a:pt x="87" y="386"/>
                </a:cubicBezTo>
                <a:cubicBezTo>
                  <a:pt x="97" y="377"/>
                  <a:pt x="111" y="375"/>
                  <a:pt x="123" y="382"/>
                </a:cubicBezTo>
                <a:cubicBezTo>
                  <a:pt x="125" y="384"/>
                  <a:pt x="128" y="386"/>
                  <a:pt x="130" y="388"/>
                </a:cubicBezTo>
                <a:cubicBezTo>
                  <a:pt x="135" y="393"/>
                  <a:pt x="138" y="402"/>
                  <a:pt x="138" y="408"/>
                </a:cubicBezTo>
                <a:cubicBezTo>
                  <a:pt x="138" y="523"/>
                  <a:pt x="138" y="523"/>
                  <a:pt x="138" y="523"/>
                </a:cubicBezTo>
                <a:lnTo>
                  <a:pt x="440" y="698"/>
                </a:lnTo>
                <a:close/>
              </a:path>
            </a:pathLst>
          </a:custGeom>
          <a:gradFill>
            <a:gsLst>
              <a:gs pos="0">
                <a:srgbClr val="A4E7F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1" name="Google Shape;831;p38"/>
          <p:cNvSpPr/>
          <p:nvPr/>
        </p:nvSpPr>
        <p:spPr>
          <a:xfrm>
            <a:off x="595422" y="3441239"/>
            <a:ext cx="2178633" cy="2589574"/>
          </a:xfrm>
          <a:custGeom>
            <a:rect b="b" l="l" r="r" t="t"/>
            <a:pathLst>
              <a:path extrusionOk="0" h="733" w="605">
                <a:moveTo>
                  <a:pt x="302" y="733"/>
                </a:moveTo>
                <a:cubicBezTo>
                  <a:pt x="604" y="558"/>
                  <a:pt x="604" y="558"/>
                  <a:pt x="604" y="558"/>
                </a:cubicBezTo>
                <a:cubicBezTo>
                  <a:pt x="604" y="443"/>
                  <a:pt x="604" y="443"/>
                  <a:pt x="604" y="443"/>
                </a:cubicBezTo>
                <a:cubicBezTo>
                  <a:pt x="605" y="438"/>
                  <a:pt x="602" y="431"/>
                  <a:pt x="599" y="428"/>
                </a:cubicBezTo>
                <a:cubicBezTo>
                  <a:pt x="597" y="426"/>
                  <a:pt x="595" y="425"/>
                  <a:pt x="593" y="423"/>
                </a:cubicBezTo>
                <a:cubicBezTo>
                  <a:pt x="584" y="418"/>
                  <a:pt x="574" y="420"/>
                  <a:pt x="566" y="426"/>
                </a:cubicBezTo>
                <a:cubicBezTo>
                  <a:pt x="548" y="443"/>
                  <a:pt x="522" y="445"/>
                  <a:pt x="500" y="433"/>
                </a:cubicBezTo>
                <a:cubicBezTo>
                  <a:pt x="495" y="430"/>
                  <a:pt x="490" y="426"/>
                  <a:pt x="486" y="422"/>
                </a:cubicBezTo>
                <a:cubicBezTo>
                  <a:pt x="466" y="398"/>
                  <a:pt x="468" y="362"/>
                  <a:pt x="491" y="342"/>
                </a:cubicBezTo>
                <a:cubicBezTo>
                  <a:pt x="511" y="323"/>
                  <a:pt x="545" y="322"/>
                  <a:pt x="567" y="342"/>
                </a:cubicBezTo>
                <a:cubicBezTo>
                  <a:pt x="567" y="343"/>
                  <a:pt x="569" y="343"/>
                  <a:pt x="570" y="344"/>
                </a:cubicBezTo>
                <a:cubicBezTo>
                  <a:pt x="574" y="346"/>
                  <a:pt x="578" y="348"/>
                  <a:pt x="582" y="347"/>
                </a:cubicBezTo>
                <a:cubicBezTo>
                  <a:pt x="594" y="347"/>
                  <a:pt x="604" y="337"/>
                  <a:pt x="604" y="325"/>
                </a:cubicBezTo>
                <a:cubicBezTo>
                  <a:pt x="604" y="210"/>
                  <a:pt x="604" y="210"/>
                  <a:pt x="604" y="210"/>
                </a:cubicBezTo>
                <a:cubicBezTo>
                  <a:pt x="505" y="152"/>
                  <a:pt x="505" y="152"/>
                  <a:pt x="505" y="152"/>
                </a:cubicBezTo>
                <a:cubicBezTo>
                  <a:pt x="490" y="144"/>
                  <a:pt x="485" y="125"/>
                  <a:pt x="493" y="111"/>
                </a:cubicBezTo>
                <a:cubicBezTo>
                  <a:pt x="496" y="105"/>
                  <a:pt x="504" y="99"/>
                  <a:pt x="510" y="97"/>
                </a:cubicBezTo>
                <a:cubicBezTo>
                  <a:pt x="534" y="90"/>
                  <a:pt x="548" y="64"/>
                  <a:pt x="543" y="40"/>
                </a:cubicBezTo>
                <a:cubicBezTo>
                  <a:pt x="540" y="27"/>
                  <a:pt x="532" y="15"/>
                  <a:pt x="519" y="8"/>
                </a:cubicBezTo>
                <a:cubicBezTo>
                  <a:pt x="509" y="2"/>
                  <a:pt x="497" y="0"/>
                  <a:pt x="485" y="2"/>
                </a:cubicBezTo>
                <a:cubicBezTo>
                  <a:pt x="458" y="8"/>
                  <a:pt x="441" y="34"/>
                  <a:pt x="447" y="60"/>
                </a:cubicBezTo>
                <a:cubicBezTo>
                  <a:pt x="450" y="77"/>
                  <a:pt x="440" y="93"/>
                  <a:pt x="424" y="96"/>
                </a:cubicBezTo>
                <a:cubicBezTo>
                  <a:pt x="417" y="98"/>
                  <a:pt x="409" y="97"/>
                  <a:pt x="403" y="93"/>
                </a:cubicBezTo>
                <a:cubicBezTo>
                  <a:pt x="402" y="93"/>
                  <a:pt x="402" y="93"/>
                  <a:pt x="402" y="93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558"/>
                  <a:pt x="0" y="558"/>
                  <a:pt x="0" y="558"/>
                </a:cubicBezTo>
                <a:lnTo>
                  <a:pt x="302" y="733"/>
                </a:lnTo>
                <a:close/>
              </a:path>
            </a:pathLst>
          </a:custGeom>
          <a:gradFill>
            <a:gsLst>
              <a:gs pos="0">
                <a:srgbClr val="FEC3AD"/>
              </a:gs>
              <a:gs pos="100000">
                <a:schemeClr val="accent4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2" name="Google Shape;832;p38"/>
          <p:cNvSpPr/>
          <p:nvPr/>
        </p:nvSpPr>
        <p:spPr>
          <a:xfrm>
            <a:off x="1952514" y="1315817"/>
            <a:ext cx="2175372" cy="2589574"/>
          </a:xfrm>
          <a:custGeom>
            <a:rect b="b" l="l" r="r" t="t"/>
            <a:pathLst>
              <a:path extrusionOk="0" h="733" w="604">
                <a:moveTo>
                  <a:pt x="244" y="533"/>
                </a:moveTo>
                <a:cubicBezTo>
                  <a:pt x="251" y="560"/>
                  <a:pt x="234" y="590"/>
                  <a:pt x="206" y="598"/>
                </a:cubicBezTo>
                <a:cubicBezTo>
                  <a:pt x="202" y="599"/>
                  <a:pt x="196" y="604"/>
                  <a:pt x="194" y="608"/>
                </a:cubicBezTo>
                <a:cubicBezTo>
                  <a:pt x="188" y="619"/>
                  <a:pt x="191" y="633"/>
                  <a:pt x="202" y="639"/>
                </a:cubicBezTo>
                <a:cubicBezTo>
                  <a:pt x="302" y="697"/>
                  <a:pt x="302" y="697"/>
                  <a:pt x="302" y="697"/>
                </a:cubicBezTo>
                <a:cubicBezTo>
                  <a:pt x="402" y="639"/>
                  <a:pt x="402" y="639"/>
                  <a:pt x="402" y="639"/>
                </a:cubicBezTo>
                <a:cubicBezTo>
                  <a:pt x="411" y="634"/>
                  <a:pt x="423" y="634"/>
                  <a:pt x="432" y="639"/>
                </a:cubicBezTo>
                <a:cubicBezTo>
                  <a:pt x="437" y="642"/>
                  <a:pt x="440" y="646"/>
                  <a:pt x="443" y="650"/>
                </a:cubicBezTo>
                <a:cubicBezTo>
                  <a:pt x="447" y="656"/>
                  <a:pt x="448" y="666"/>
                  <a:pt x="446" y="672"/>
                </a:cubicBezTo>
                <a:cubicBezTo>
                  <a:pt x="442" y="692"/>
                  <a:pt x="452" y="714"/>
                  <a:pt x="470" y="725"/>
                </a:cubicBezTo>
                <a:cubicBezTo>
                  <a:pt x="473" y="726"/>
                  <a:pt x="476" y="728"/>
                  <a:pt x="479" y="729"/>
                </a:cubicBezTo>
                <a:cubicBezTo>
                  <a:pt x="492" y="733"/>
                  <a:pt x="505" y="732"/>
                  <a:pt x="517" y="726"/>
                </a:cubicBezTo>
                <a:cubicBezTo>
                  <a:pt x="529" y="720"/>
                  <a:pt x="537" y="710"/>
                  <a:pt x="541" y="697"/>
                </a:cubicBezTo>
                <a:cubicBezTo>
                  <a:pt x="549" y="675"/>
                  <a:pt x="539" y="651"/>
                  <a:pt x="519" y="639"/>
                </a:cubicBezTo>
                <a:cubicBezTo>
                  <a:pt x="516" y="638"/>
                  <a:pt x="513" y="636"/>
                  <a:pt x="510" y="635"/>
                </a:cubicBezTo>
                <a:cubicBezTo>
                  <a:pt x="508" y="634"/>
                  <a:pt x="506" y="634"/>
                  <a:pt x="504" y="633"/>
                </a:cubicBezTo>
                <a:cubicBezTo>
                  <a:pt x="504" y="633"/>
                  <a:pt x="504" y="633"/>
                  <a:pt x="504" y="633"/>
                </a:cubicBezTo>
                <a:cubicBezTo>
                  <a:pt x="492" y="625"/>
                  <a:pt x="486" y="611"/>
                  <a:pt x="491" y="597"/>
                </a:cubicBezTo>
                <a:cubicBezTo>
                  <a:pt x="492" y="591"/>
                  <a:pt x="498" y="583"/>
                  <a:pt x="504" y="580"/>
                </a:cubicBezTo>
                <a:cubicBezTo>
                  <a:pt x="604" y="523"/>
                  <a:pt x="604" y="523"/>
                  <a:pt x="604" y="523"/>
                </a:cubicBezTo>
                <a:cubicBezTo>
                  <a:pt x="604" y="174"/>
                  <a:pt x="604" y="174"/>
                  <a:pt x="604" y="174"/>
                </a:cubicBezTo>
                <a:cubicBezTo>
                  <a:pt x="302" y="0"/>
                  <a:pt x="302" y="0"/>
                  <a:pt x="302" y="0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523"/>
                  <a:pt x="0" y="523"/>
                  <a:pt x="0" y="523"/>
                </a:cubicBezTo>
                <a:cubicBezTo>
                  <a:pt x="100" y="580"/>
                  <a:pt x="100" y="580"/>
                  <a:pt x="100" y="580"/>
                </a:cubicBezTo>
                <a:cubicBezTo>
                  <a:pt x="104" y="583"/>
                  <a:pt x="111" y="584"/>
                  <a:pt x="116" y="583"/>
                </a:cubicBezTo>
                <a:cubicBezTo>
                  <a:pt x="128" y="580"/>
                  <a:pt x="136" y="568"/>
                  <a:pt x="133" y="556"/>
                </a:cubicBezTo>
                <a:cubicBezTo>
                  <a:pt x="130" y="541"/>
                  <a:pt x="133" y="526"/>
                  <a:pt x="141" y="513"/>
                </a:cubicBezTo>
                <a:cubicBezTo>
                  <a:pt x="150" y="501"/>
                  <a:pt x="162" y="492"/>
                  <a:pt x="177" y="489"/>
                </a:cubicBezTo>
                <a:cubicBezTo>
                  <a:pt x="191" y="486"/>
                  <a:pt x="205" y="488"/>
                  <a:pt x="217" y="495"/>
                </a:cubicBezTo>
                <a:cubicBezTo>
                  <a:pt x="231" y="503"/>
                  <a:pt x="241" y="517"/>
                  <a:pt x="244" y="533"/>
                </a:cubicBezTo>
                <a:close/>
              </a:path>
            </a:pathLst>
          </a:custGeom>
          <a:gradFill>
            <a:gsLst>
              <a:gs pos="0">
                <a:srgbClr val="93D5CC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3" name="Google Shape;833;p38"/>
          <p:cNvSpPr txBox="1"/>
          <p:nvPr/>
        </p:nvSpPr>
        <p:spPr>
          <a:xfrm>
            <a:off x="2168140" y="2359065"/>
            <a:ext cx="1744120" cy="3793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255E56"/>
                </a:solidFill>
                <a:latin typeface="Arial"/>
                <a:ea typeface="Arial"/>
                <a:cs typeface="Arial"/>
                <a:sym typeface="Arial"/>
              </a:rPr>
              <a:t>Administrator</a:t>
            </a:r>
            <a:endParaRPr/>
          </a:p>
        </p:txBody>
      </p:sp>
      <p:sp>
        <p:nvSpPr>
          <p:cNvPr id="834" name="Google Shape;834;p38"/>
          <p:cNvSpPr txBox="1"/>
          <p:nvPr/>
        </p:nvSpPr>
        <p:spPr>
          <a:xfrm>
            <a:off x="1146959" y="4614952"/>
            <a:ext cx="1072293" cy="3793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A5603A"/>
                </a:solidFill>
                <a:latin typeface="Arial"/>
                <a:ea typeface="Arial"/>
                <a:cs typeface="Arial"/>
                <a:sym typeface="Arial"/>
              </a:rPr>
              <a:t>Student</a:t>
            </a:r>
            <a:endParaRPr/>
          </a:p>
        </p:txBody>
      </p:sp>
      <p:sp>
        <p:nvSpPr>
          <p:cNvPr id="835" name="Google Shape;835;p38"/>
          <p:cNvSpPr txBox="1"/>
          <p:nvPr/>
        </p:nvSpPr>
        <p:spPr>
          <a:xfrm>
            <a:off x="3944257" y="4601647"/>
            <a:ext cx="1019598" cy="3793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168292"/>
                </a:solidFill>
                <a:latin typeface="Arial"/>
                <a:ea typeface="Arial"/>
                <a:cs typeface="Arial"/>
                <a:sym typeface="Arial"/>
              </a:rPr>
              <a:t>Faculty</a:t>
            </a:r>
            <a:endParaRPr/>
          </a:p>
        </p:txBody>
      </p:sp>
      <p:sp>
        <p:nvSpPr>
          <p:cNvPr id="836" name="Google Shape;836;p38"/>
          <p:cNvSpPr/>
          <p:nvPr/>
        </p:nvSpPr>
        <p:spPr>
          <a:xfrm>
            <a:off x="6375146" y="3372732"/>
            <a:ext cx="5504433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Home teams regroup and identify all needed services and considerations</a:t>
            </a: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urrent State - CurrentState-v3 (2).png" id="841" name="Google Shape;841;p39"/>
          <p:cNvPicPr preferRelativeResize="0"/>
          <p:nvPr/>
        </p:nvPicPr>
        <p:blipFill rotWithShape="1">
          <a:blip r:embed="rId3">
            <a:alphaModFix/>
          </a:blip>
          <a:srcRect b="137" l="5" r="315" t="0"/>
          <a:stretch/>
        </p:blipFill>
        <p:spPr>
          <a:xfrm>
            <a:off x="5839752" y="0"/>
            <a:ext cx="635224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42" name="Google Shape;842;p39"/>
          <p:cNvSpPr/>
          <p:nvPr/>
        </p:nvSpPr>
        <p:spPr>
          <a:xfrm>
            <a:off x="0" y="0"/>
            <a:ext cx="5839752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3" name="Google Shape;843;p39"/>
          <p:cNvSpPr txBox="1"/>
          <p:nvPr/>
        </p:nvSpPr>
        <p:spPr>
          <a:xfrm>
            <a:off x="441852" y="2459504"/>
            <a:ext cx="4956048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Technology 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Stack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Where is Arizona State University?</a:t>
            </a:r>
            <a:endParaRPr/>
          </a:p>
        </p:txBody>
      </p:sp>
      <p:pic>
        <p:nvPicPr>
          <p:cNvPr id="76" name="Google Shape;7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35866" y="1153321"/>
            <a:ext cx="8932333" cy="5394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SU-Online-3rd-Party-Tools.pdf" id="848" name="Google Shape;848;p40"/>
          <p:cNvPicPr preferRelativeResize="0"/>
          <p:nvPr/>
        </p:nvPicPr>
        <p:blipFill rotWithShape="1">
          <a:blip r:embed="rId3">
            <a:alphaModFix/>
          </a:blip>
          <a:srcRect b="1825" l="0" r="0" t="9667"/>
          <a:stretch/>
        </p:blipFill>
        <p:spPr>
          <a:xfrm>
            <a:off x="211503" y="0"/>
            <a:ext cx="5892530" cy="6749145"/>
          </a:xfrm>
          <a:prstGeom prst="rect">
            <a:avLst/>
          </a:prstGeom>
          <a:noFill/>
          <a:ln>
            <a:noFill/>
          </a:ln>
        </p:spPr>
      </p:pic>
      <p:sp>
        <p:nvSpPr>
          <p:cNvPr id="849" name="Google Shape;849;p40"/>
          <p:cNvSpPr/>
          <p:nvPr/>
        </p:nvSpPr>
        <p:spPr>
          <a:xfrm>
            <a:off x="2890591" y="0"/>
            <a:ext cx="3461657" cy="93617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40"/>
          <p:cNvSpPr/>
          <p:nvPr/>
        </p:nvSpPr>
        <p:spPr>
          <a:xfrm>
            <a:off x="6352248" y="0"/>
            <a:ext cx="5839752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1" name="Google Shape;851;p40"/>
          <p:cNvSpPr txBox="1"/>
          <p:nvPr/>
        </p:nvSpPr>
        <p:spPr>
          <a:xfrm>
            <a:off x="6794100" y="2459504"/>
            <a:ext cx="4956048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Learning Management System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41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7" name="Google Shape;857;p41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858" name="Google Shape;858;p41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9" name="Google Shape;859;p41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41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1" name="Google Shape;861;p41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2" name="Google Shape;862;p41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41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64" name="Google Shape;864;p41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865" name="Google Shape;865;p41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866" name="Google Shape;866;p41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867" name="Google Shape;867;p41"/>
          <p:cNvSpPr txBox="1"/>
          <p:nvPr/>
        </p:nvSpPr>
        <p:spPr>
          <a:xfrm>
            <a:off x="10628184" y="347667"/>
            <a:ext cx="13003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ACTIVITY</a:t>
            </a:r>
            <a:endParaRPr/>
          </a:p>
        </p:txBody>
      </p:sp>
      <p:sp>
        <p:nvSpPr>
          <p:cNvPr id="868" name="Google Shape;868;p41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Understand Your Technology Environment</a:t>
            </a:r>
            <a:endParaRPr/>
          </a:p>
        </p:txBody>
      </p:sp>
      <p:grpSp>
        <p:nvGrpSpPr>
          <p:cNvPr id="869" name="Google Shape;869;p41"/>
          <p:cNvGrpSpPr/>
          <p:nvPr/>
        </p:nvGrpSpPr>
        <p:grpSpPr>
          <a:xfrm>
            <a:off x="361536" y="1122616"/>
            <a:ext cx="3749096" cy="3077766"/>
            <a:chOff x="501628" y="1292375"/>
            <a:chExt cx="3749096" cy="3077766"/>
          </a:xfrm>
        </p:grpSpPr>
        <p:sp>
          <p:nvSpPr>
            <p:cNvPr id="870" name="Google Shape;870;p41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1" name="Google Shape;871;p41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872" name="Google Shape;872;p41"/>
            <p:cNvSpPr txBox="1"/>
            <p:nvPr/>
          </p:nvSpPr>
          <p:spPr>
            <a:xfrm>
              <a:off x="1615085" y="2231900"/>
              <a:ext cx="2635639" cy="13234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Write each system </a:t>
              </a:r>
              <a:b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at your institution </a:t>
              </a:r>
              <a:b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on a post-it note </a:t>
              </a:r>
              <a:b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(SIS, LMS, etc.)</a:t>
              </a:r>
              <a:endParaRPr/>
            </a:p>
          </p:txBody>
        </p:sp>
      </p:grpSp>
      <p:grpSp>
        <p:nvGrpSpPr>
          <p:cNvPr id="873" name="Google Shape;873;p41"/>
          <p:cNvGrpSpPr/>
          <p:nvPr/>
        </p:nvGrpSpPr>
        <p:grpSpPr>
          <a:xfrm>
            <a:off x="4190529" y="1122616"/>
            <a:ext cx="3539456" cy="3077766"/>
            <a:chOff x="4330621" y="1292375"/>
            <a:chExt cx="3539456" cy="3077766"/>
          </a:xfrm>
        </p:grpSpPr>
        <p:sp>
          <p:nvSpPr>
            <p:cNvPr id="874" name="Google Shape;874;p41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41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876" name="Google Shape;876;p41"/>
            <p:cNvSpPr txBox="1"/>
            <p:nvPr/>
          </p:nvSpPr>
          <p:spPr>
            <a:xfrm>
              <a:off x="5223668" y="2363808"/>
              <a:ext cx="2646409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Group post-its by function on flip chart/wall</a:t>
              </a:r>
              <a:endParaRPr/>
            </a:p>
          </p:txBody>
        </p:sp>
      </p:grpSp>
      <p:grpSp>
        <p:nvGrpSpPr>
          <p:cNvPr id="877" name="Google Shape;877;p41"/>
          <p:cNvGrpSpPr/>
          <p:nvPr/>
        </p:nvGrpSpPr>
        <p:grpSpPr>
          <a:xfrm>
            <a:off x="7782402" y="1122616"/>
            <a:ext cx="3591874" cy="3077766"/>
            <a:chOff x="7922494" y="1292375"/>
            <a:chExt cx="3591874" cy="3077766"/>
          </a:xfrm>
        </p:grpSpPr>
        <p:sp>
          <p:nvSpPr>
            <p:cNvPr id="878" name="Google Shape;878;p41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41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880" name="Google Shape;880;p41"/>
            <p:cNvSpPr txBox="1"/>
            <p:nvPr/>
          </p:nvSpPr>
          <p:spPr>
            <a:xfrm>
              <a:off x="8928158" y="2363808"/>
              <a:ext cx="2586210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Draw lines between post-its that have integrations</a:t>
              </a:r>
              <a:endParaRPr/>
            </a:p>
          </p:txBody>
        </p:sp>
      </p:grpSp>
      <p:grpSp>
        <p:nvGrpSpPr>
          <p:cNvPr id="881" name="Google Shape;881;p41"/>
          <p:cNvGrpSpPr/>
          <p:nvPr/>
        </p:nvGrpSpPr>
        <p:grpSpPr>
          <a:xfrm>
            <a:off x="2342175" y="3104001"/>
            <a:ext cx="3539456" cy="3077766"/>
            <a:chOff x="4330621" y="1292375"/>
            <a:chExt cx="3539456" cy="3077766"/>
          </a:xfrm>
        </p:grpSpPr>
        <p:sp>
          <p:nvSpPr>
            <p:cNvPr id="882" name="Google Shape;882;p41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64000">
                  <a:srgbClr val="F7577B">
                    <a:alpha val="67843"/>
                  </a:srgbClr>
                </a:gs>
                <a:gs pos="100000">
                  <a:srgbClr val="F7577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3" name="Google Shape;883;p41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  <p:sp>
          <p:nvSpPr>
            <p:cNvPr id="884" name="Google Shape;884;p41"/>
            <p:cNvSpPr txBox="1"/>
            <p:nvPr/>
          </p:nvSpPr>
          <p:spPr>
            <a:xfrm>
              <a:off x="5223668" y="2514792"/>
              <a:ext cx="2646409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Identify needed integrations</a:t>
              </a:r>
              <a:endParaRPr/>
            </a:p>
          </p:txBody>
        </p:sp>
      </p:grpSp>
      <p:grpSp>
        <p:nvGrpSpPr>
          <p:cNvPr id="885" name="Google Shape;885;p41"/>
          <p:cNvGrpSpPr/>
          <p:nvPr/>
        </p:nvGrpSpPr>
        <p:grpSpPr>
          <a:xfrm>
            <a:off x="5934048" y="3104001"/>
            <a:ext cx="3591874" cy="3077766"/>
            <a:chOff x="7922494" y="1292375"/>
            <a:chExt cx="3591874" cy="3077766"/>
          </a:xfrm>
        </p:grpSpPr>
        <p:sp>
          <p:nvSpPr>
            <p:cNvPr id="886" name="Google Shape;886;p41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64000">
                  <a:srgbClr val="001698">
                    <a:alpha val="67843"/>
                  </a:srgbClr>
                </a:gs>
                <a:gs pos="99000">
                  <a:srgbClr val="001698">
                    <a:alpha val="0"/>
                  </a:srgbClr>
                </a:gs>
                <a:gs pos="100000">
                  <a:srgbClr val="00169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41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  <a:endParaRPr/>
            </a:p>
          </p:txBody>
        </p:sp>
        <p:sp>
          <p:nvSpPr>
            <p:cNvPr id="888" name="Google Shape;888;p41"/>
            <p:cNvSpPr txBox="1"/>
            <p:nvPr/>
          </p:nvSpPr>
          <p:spPr>
            <a:xfrm>
              <a:off x="8928158" y="2514792"/>
              <a:ext cx="2586210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Identify any missing or deficient systems</a:t>
              </a:r>
              <a:endParaRPr/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3" name="Google Shape;893;p42"/>
          <p:cNvCxnSpPr/>
          <p:nvPr/>
        </p:nvCxnSpPr>
        <p:spPr>
          <a:xfrm>
            <a:off x="6185391" y="5667767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sp>
        <p:nvSpPr>
          <p:cNvPr id="894" name="Google Shape;894;p42"/>
          <p:cNvSpPr txBox="1"/>
          <p:nvPr/>
        </p:nvSpPr>
        <p:spPr>
          <a:xfrm>
            <a:off x="8146664" y="5483272"/>
            <a:ext cx="64633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63%</a:t>
            </a:r>
            <a:endParaRPr/>
          </a:p>
        </p:txBody>
      </p:sp>
      <p:cxnSp>
        <p:nvCxnSpPr>
          <p:cNvPr id="895" name="Google Shape;895;p42"/>
          <p:cNvCxnSpPr/>
          <p:nvPr/>
        </p:nvCxnSpPr>
        <p:spPr>
          <a:xfrm>
            <a:off x="6185391" y="3681392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cxnSp>
        <p:nvCxnSpPr>
          <p:cNvPr id="896" name="Google Shape;896;p42"/>
          <p:cNvCxnSpPr/>
          <p:nvPr/>
        </p:nvCxnSpPr>
        <p:spPr>
          <a:xfrm>
            <a:off x="6185391" y="4442355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cxnSp>
        <p:nvCxnSpPr>
          <p:cNvPr id="897" name="Google Shape;897;p42"/>
          <p:cNvCxnSpPr/>
          <p:nvPr/>
        </p:nvCxnSpPr>
        <p:spPr>
          <a:xfrm>
            <a:off x="6185391" y="5043608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cxnSp>
        <p:nvCxnSpPr>
          <p:cNvPr id="898" name="Google Shape;898;p42"/>
          <p:cNvCxnSpPr/>
          <p:nvPr/>
        </p:nvCxnSpPr>
        <p:spPr>
          <a:xfrm>
            <a:off x="6185391" y="2972725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sp>
        <p:nvSpPr>
          <p:cNvPr id="899" name="Google Shape;899;p42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The Funnel</a:t>
            </a:r>
            <a:endParaRPr/>
          </a:p>
        </p:txBody>
      </p:sp>
      <p:sp>
        <p:nvSpPr>
          <p:cNvPr id="900" name="Google Shape;900;p42"/>
          <p:cNvSpPr/>
          <p:nvPr/>
        </p:nvSpPr>
        <p:spPr>
          <a:xfrm>
            <a:off x="0" y="5949811"/>
            <a:ext cx="12192000" cy="908189"/>
          </a:xfrm>
          <a:prstGeom prst="rect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1" name="Google Shape;901;p42"/>
          <p:cNvSpPr txBox="1"/>
          <p:nvPr/>
        </p:nvSpPr>
        <p:spPr>
          <a:xfrm>
            <a:off x="8146665" y="2794800"/>
            <a:ext cx="51809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5%</a:t>
            </a:r>
            <a:endParaRPr/>
          </a:p>
        </p:txBody>
      </p:sp>
      <p:sp>
        <p:nvSpPr>
          <p:cNvPr id="902" name="Google Shape;902;p42"/>
          <p:cNvSpPr txBox="1"/>
          <p:nvPr/>
        </p:nvSpPr>
        <p:spPr>
          <a:xfrm>
            <a:off x="8146665" y="3466821"/>
            <a:ext cx="6463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28%</a:t>
            </a:r>
            <a:endParaRPr/>
          </a:p>
        </p:txBody>
      </p:sp>
      <p:sp>
        <p:nvSpPr>
          <p:cNvPr id="903" name="Google Shape;903;p42"/>
          <p:cNvSpPr txBox="1"/>
          <p:nvPr/>
        </p:nvSpPr>
        <p:spPr>
          <a:xfrm>
            <a:off x="8146664" y="4238648"/>
            <a:ext cx="6463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36%</a:t>
            </a:r>
            <a:endParaRPr/>
          </a:p>
        </p:txBody>
      </p:sp>
      <p:sp>
        <p:nvSpPr>
          <p:cNvPr id="904" name="Google Shape;904;p42"/>
          <p:cNvSpPr txBox="1"/>
          <p:nvPr/>
        </p:nvSpPr>
        <p:spPr>
          <a:xfrm>
            <a:off x="8146664" y="4859113"/>
            <a:ext cx="6463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88%</a:t>
            </a:r>
            <a:endParaRPr/>
          </a:p>
        </p:txBody>
      </p:sp>
      <p:sp>
        <p:nvSpPr>
          <p:cNvPr id="905" name="Google Shape;905;p42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6" name="Google Shape;906;p42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07" name="Google Shape;907;p42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42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42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42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42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42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13" name="Google Shape;913;p42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914" name="Google Shape;914;p42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915" name="Google Shape;915;p42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916" name="Google Shape;916;p42"/>
          <p:cNvSpPr txBox="1"/>
          <p:nvPr/>
        </p:nvSpPr>
        <p:spPr>
          <a:xfrm>
            <a:off x="10271203" y="231888"/>
            <a:ext cx="173477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TRACK </a:t>
            </a:r>
            <a:b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EVERYTHING</a:t>
            </a:r>
            <a:endParaRPr/>
          </a:p>
        </p:txBody>
      </p:sp>
      <p:sp>
        <p:nvSpPr>
          <p:cNvPr id="917" name="Google Shape;917;p42"/>
          <p:cNvSpPr/>
          <p:nvPr/>
        </p:nvSpPr>
        <p:spPr>
          <a:xfrm rot="-81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8" name="Google Shape;918;p42"/>
          <p:cNvGrpSpPr/>
          <p:nvPr/>
        </p:nvGrpSpPr>
        <p:grpSpPr>
          <a:xfrm>
            <a:off x="2169555" y="1623665"/>
            <a:ext cx="5730415" cy="1695384"/>
            <a:chOff x="1840676" y="1545354"/>
            <a:chExt cx="5760090" cy="1501394"/>
          </a:xfrm>
        </p:grpSpPr>
        <p:grpSp>
          <p:nvGrpSpPr>
            <p:cNvPr id="919" name="Google Shape;919;p42"/>
            <p:cNvGrpSpPr/>
            <p:nvPr/>
          </p:nvGrpSpPr>
          <p:grpSpPr>
            <a:xfrm>
              <a:off x="1840676" y="1545354"/>
              <a:ext cx="5760090" cy="1501394"/>
              <a:chOff x="1840676" y="1414559"/>
              <a:chExt cx="5760090" cy="2017472"/>
            </a:xfrm>
          </p:grpSpPr>
          <p:sp>
            <p:nvSpPr>
              <p:cNvPr id="920" name="Google Shape;920;p4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rgbClr val="D9F1E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1" name="Google Shape;921;p42"/>
              <p:cNvSpPr/>
              <p:nvPr/>
            </p:nvSpPr>
            <p:spPr>
              <a:xfrm rot="10800000">
                <a:off x="1840676" y="2423295"/>
                <a:ext cx="5760090" cy="1008736"/>
              </a:xfrm>
              <a:prstGeom prst="trapezoid">
                <a:avLst>
                  <a:gd fmla="val 52204" name="adj"/>
                </a:avLst>
              </a:prstGeom>
              <a:solidFill>
                <a:srgbClr val="B6E3D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22" name="Google Shape;922;p42"/>
            <p:cNvSpPr txBox="1"/>
            <p:nvPr/>
          </p:nvSpPr>
          <p:spPr>
            <a:xfrm>
              <a:off x="2203933" y="1784264"/>
              <a:ext cx="5033575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PROSPECTS</a:t>
              </a:r>
              <a:endParaRPr/>
            </a:p>
          </p:txBody>
        </p:sp>
        <p:sp>
          <p:nvSpPr>
            <p:cNvPr id="923" name="Google Shape;923;p42"/>
            <p:cNvSpPr txBox="1"/>
            <p:nvPr/>
          </p:nvSpPr>
          <p:spPr>
            <a:xfrm>
              <a:off x="2547533" y="2502123"/>
              <a:ext cx="4346382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INQUIRIES</a:t>
              </a:r>
              <a:endParaRPr/>
            </a:p>
          </p:txBody>
        </p:sp>
      </p:grpSp>
      <p:grpSp>
        <p:nvGrpSpPr>
          <p:cNvPr id="924" name="Google Shape;924;p42"/>
          <p:cNvGrpSpPr/>
          <p:nvPr/>
        </p:nvGrpSpPr>
        <p:grpSpPr>
          <a:xfrm>
            <a:off x="2622424" y="3312565"/>
            <a:ext cx="4832698" cy="1429790"/>
            <a:chOff x="1840676" y="1545354"/>
            <a:chExt cx="5760090" cy="1501394"/>
          </a:xfrm>
        </p:grpSpPr>
        <p:grpSp>
          <p:nvGrpSpPr>
            <p:cNvPr id="925" name="Google Shape;925;p42"/>
            <p:cNvGrpSpPr/>
            <p:nvPr/>
          </p:nvGrpSpPr>
          <p:grpSpPr>
            <a:xfrm>
              <a:off x="1840676" y="1545354"/>
              <a:ext cx="5760090" cy="1501394"/>
              <a:chOff x="1840676" y="1414559"/>
              <a:chExt cx="5760090" cy="2017472"/>
            </a:xfrm>
          </p:grpSpPr>
          <p:sp>
            <p:nvSpPr>
              <p:cNvPr id="926" name="Google Shape;926;p4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rgbClr val="93D5CC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7" name="Google Shape;927;p42"/>
              <p:cNvSpPr/>
              <p:nvPr/>
            </p:nvSpPr>
            <p:spPr>
              <a:xfrm rot="10800000">
                <a:off x="1840676" y="2423295"/>
                <a:ext cx="5760090" cy="1008736"/>
              </a:xfrm>
              <a:prstGeom prst="trapezoid">
                <a:avLst>
                  <a:gd fmla="val 53899" name="adj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28" name="Google Shape;928;p42"/>
            <p:cNvSpPr txBox="1"/>
            <p:nvPr/>
          </p:nvSpPr>
          <p:spPr>
            <a:xfrm>
              <a:off x="2986910" y="1784264"/>
              <a:ext cx="3467620" cy="4035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APPLICATIONS STARTED</a:t>
              </a:r>
              <a:endParaRPr/>
            </a:p>
          </p:txBody>
        </p:sp>
        <p:sp>
          <p:nvSpPr>
            <p:cNvPr id="929" name="Google Shape;929;p42"/>
            <p:cNvSpPr txBox="1"/>
            <p:nvPr/>
          </p:nvSpPr>
          <p:spPr>
            <a:xfrm>
              <a:off x="2769294" y="2502122"/>
              <a:ext cx="3902859" cy="4035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APPLICATIONS COMPLETED</a:t>
              </a:r>
              <a:endParaRPr/>
            </a:p>
          </p:txBody>
        </p:sp>
      </p:grpSp>
      <p:grpSp>
        <p:nvGrpSpPr>
          <p:cNvPr id="930" name="Google Shape;930;p42"/>
          <p:cNvGrpSpPr/>
          <p:nvPr/>
        </p:nvGrpSpPr>
        <p:grpSpPr>
          <a:xfrm>
            <a:off x="2997795" y="4742870"/>
            <a:ext cx="4073934" cy="1205303"/>
            <a:chOff x="1840676" y="1545354"/>
            <a:chExt cx="5760090" cy="1501393"/>
          </a:xfrm>
        </p:grpSpPr>
        <p:grpSp>
          <p:nvGrpSpPr>
            <p:cNvPr id="931" name="Google Shape;931;p42"/>
            <p:cNvGrpSpPr/>
            <p:nvPr/>
          </p:nvGrpSpPr>
          <p:grpSpPr>
            <a:xfrm>
              <a:off x="1840676" y="1545354"/>
              <a:ext cx="5760090" cy="1501393"/>
              <a:chOff x="1840676" y="1414559"/>
              <a:chExt cx="5760090" cy="2017470"/>
            </a:xfrm>
          </p:grpSpPr>
          <p:sp>
            <p:nvSpPr>
              <p:cNvPr id="932" name="Google Shape;932;p4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rgbClr val="378E8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42"/>
              <p:cNvSpPr/>
              <p:nvPr/>
            </p:nvSpPr>
            <p:spPr>
              <a:xfrm rot="10800000">
                <a:off x="1840676" y="2423294"/>
                <a:ext cx="5760090" cy="1008735"/>
              </a:xfrm>
              <a:prstGeom prst="trapezoid">
                <a:avLst>
                  <a:gd fmla="val 60294" name="adj"/>
                </a:avLst>
              </a:prstGeom>
              <a:solidFill>
                <a:srgbClr val="255E5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34" name="Google Shape;934;p42"/>
            <p:cNvSpPr txBox="1"/>
            <p:nvPr/>
          </p:nvSpPr>
          <p:spPr>
            <a:xfrm>
              <a:off x="3777644" y="1674098"/>
              <a:ext cx="1886156" cy="4786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ADMITTED</a:t>
              </a:r>
              <a:endParaRPr/>
            </a:p>
          </p:txBody>
        </p:sp>
        <p:sp>
          <p:nvSpPr>
            <p:cNvPr id="935" name="Google Shape;935;p42"/>
            <p:cNvSpPr txBox="1"/>
            <p:nvPr/>
          </p:nvSpPr>
          <p:spPr>
            <a:xfrm>
              <a:off x="3737988" y="2430933"/>
              <a:ext cx="1965481" cy="4786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ENROLLED</a:t>
              </a:r>
              <a:endParaRPr/>
            </a:p>
          </p:txBody>
        </p:sp>
      </p:grpSp>
      <p:sp>
        <p:nvSpPr>
          <p:cNvPr id="936" name="Google Shape;936;p42"/>
          <p:cNvSpPr txBox="1"/>
          <p:nvPr/>
        </p:nvSpPr>
        <p:spPr>
          <a:xfrm>
            <a:off x="8146665" y="2265498"/>
            <a:ext cx="201850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Conversion Rate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1" name="Google Shape;941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1059" y="1020726"/>
            <a:ext cx="11118819" cy="5262035"/>
          </a:xfrm>
          <a:prstGeom prst="rect">
            <a:avLst/>
          </a:prstGeom>
          <a:noFill/>
          <a:ln>
            <a:noFill/>
          </a:ln>
        </p:spPr>
      </p:pic>
      <p:sp>
        <p:nvSpPr>
          <p:cNvPr id="942" name="Google Shape;942;p43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Enrollment Planning</a:t>
            </a:r>
            <a:endParaRPr/>
          </a:p>
        </p:txBody>
      </p:sp>
      <p:pic>
        <p:nvPicPr>
          <p:cNvPr id="943" name="Google Shape;943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1058" y="1020726"/>
            <a:ext cx="11118819" cy="5262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43"/>
          <p:cNvPicPr preferRelativeResize="0"/>
          <p:nvPr/>
        </p:nvPicPr>
        <p:blipFill rotWithShape="1">
          <a:blip r:embed="rId5">
            <a:alphaModFix/>
          </a:blip>
          <a:srcRect b="21614" l="26019" r="51834" t="13324"/>
          <a:stretch/>
        </p:blipFill>
        <p:spPr>
          <a:xfrm>
            <a:off x="3225800" y="1714500"/>
            <a:ext cx="2460626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945" name="Google Shape;945;p43"/>
          <p:cNvSpPr/>
          <p:nvPr/>
        </p:nvSpPr>
        <p:spPr>
          <a:xfrm>
            <a:off x="3225799" y="1714500"/>
            <a:ext cx="2470895" cy="3529016"/>
          </a:xfrm>
          <a:prstGeom prst="rect">
            <a:avLst/>
          </a:prstGeom>
          <a:noFill/>
          <a:ln cap="flat" cmpd="sng" w="1905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38100" rotWithShape="0" algn="tl" dir="2700000" dist="12700">
              <a:srgbClr val="000000">
                <a:alpha val="2862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" name="Google Shape;946;p43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47" name="Google Shape;947;p43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48" name="Google Shape;948;p43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9" name="Google Shape;949;p43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0" name="Google Shape;950;p43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1" name="Google Shape;951;p43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2" name="Google Shape;952;p43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43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54" name="Google Shape;954;p43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955" name="Google Shape;955;p43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956" name="Google Shape;956;p43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957" name="Google Shape;957;p43"/>
          <p:cNvSpPr txBox="1"/>
          <p:nvPr/>
        </p:nvSpPr>
        <p:spPr>
          <a:xfrm>
            <a:off x="10271203" y="231888"/>
            <a:ext cx="173477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TRACK </a:t>
            </a:r>
            <a:b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EVERYTHING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44"/>
          <p:cNvSpPr/>
          <p:nvPr/>
        </p:nvSpPr>
        <p:spPr>
          <a:xfrm rot="-5400000">
            <a:off x="2942984" y="3122291"/>
            <a:ext cx="3308350" cy="1902466"/>
          </a:xfrm>
          <a:prstGeom prst="trapezoid">
            <a:avLst>
              <a:gd fmla="val 74183" name="adj"/>
            </a:avLst>
          </a:prstGeom>
          <a:gradFill>
            <a:gsLst>
              <a:gs pos="0">
                <a:srgbClr val="D7D7D7"/>
              </a:gs>
              <a:gs pos="100000">
                <a:schemeClr val="lt1"/>
              </a:gs>
            </a:gsLst>
            <a:lin ang="2700000" scaled="0"/>
          </a:gradFill>
          <a:ln cap="flat" cmpd="sng" w="19050">
            <a:solidFill>
              <a:schemeClr val="accent3"/>
            </a:solidFill>
            <a:prstDash val="dot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" name="Google Shape;963;p44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Retention</a:t>
            </a:r>
            <a:endParaRPr/>
          </a:p>
        </p:txBody>
      </p:sp>
      <p:pic>
        <p:nvPicPr>
          <p:cNvPr id="964" name="Google Shape;964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16872" y="2544920"/>
            <a:ext cx="5124562" cy="3416374"/>
          </a:xfrm>
          <a:prstGeom prst="rect">
            <a:avLst/>
          </a:prstGeom>
          <a:noFill/>
          <a:ln>
            <a:noFill/>
          </a:ln>
        </p:spPr>
      </p:pic>
      <p:sp>
        <p:nvSpPr>
          <p:cNvPr id="965" name="Google Shape;965;p44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6" name="Google Shape;966;p44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67" name="Google Shape;967;p44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44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44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44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1" name="Google Shape;971;p44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44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73" name="Google Shape;973;p44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974" name="Google Shape;974;p44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975" name="Google Shape;975;p44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976" name="Google Shape;976;p44"/>
          <p:cNvSpPr txBox="1"/>
          <p:nvPr/>
        </p:nvSpPr>
        <p:spPr>
          <a:xfrm>
            <a:off x="10271203" y="231888"/>
            <a:ext cx="173477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TRACK </a:t>
            </a:r>
            <a:b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EVERYTHING</a:t>
            </a:r>
            <a:endParaRPr/>
          </a:p>
        </p:txBody>
      </p:sp>
      <p:sp>
        <p:nvSpPr>
          <p:cNvPr id="977" name="Google Shape;977;p44"/>
          <p:cNvSpPr/>
          <p:nvPr/>
        </p:nvSpPr>
        <p:spPr>
          <a:xfrm>
            <a:off x="616923" y="1599469"/>
            <a:ext cx="34569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Fall'12 AC - BC - Spring'13 AC</a:t>
            </a:r>
            <a:endParaRPr/>
          </a:p>
        </p:txBody>
      </p:sp>
      <p:pic>
        <p:nvPicPr>
          <p:cNvPr id="978" name="Google Shape;978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16352" y="906750"/>
            <a:ext cx="7240851" cy="5725626"/>
          </a:xfrm>
          <a:prstGeom prst="rect">
            <a:avLst/>
          </a:prstGeom>
          <a:noFill/>
          <a:ln>
            <a:noFill/>
          </a:ln>
        </p:spPr>
      </p:pic>
      <p:sp>
        <p:nvSpPr>
          <p:cNvPr id="979" name="Google Shape;979;p44"/>
          <p:cNvSpPr/>
          <p:nvPr/>
        </p:nvSpPr>
        <p:spPr>
          <a:xfrm>
            <a:off x="5124666" y="1599469"/>
            <a:ext cx="2531463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 Proactive Cohorts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45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Student Population</a:t>
            </a:r>
            <a:endParaRPr/>
          </a:p>
        </p:txBody>
      </p:sp>
      <p:pic>
        <p:nvPicPr>
          <p:cNvPr id="985" name="Google Shape;985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1945" y="1438210"/>
            <a:ext cx="4373102" cy="2388070"/>
          </a:xfrm>
          <a:prstGeom prst="rect">
            <a:avLst/>
          </a:prstGeom>
          <a:noFill/>
          <a:ln>
            <a:noFill/>
          </a:ln>
        </p:spPr>
      </p:pic>
      <p:sp>
        <p:nvSpPr>
          <p:cNvPr id="986" name="Google Shape;986;p45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87" name="Google Shape;987;p45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88" name="Google Shape;988;p45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45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45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45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45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45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94" name="Google Shape;994;p45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995" name="Google Shape;995;p45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996" name="Google Shape;996;p45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997" name="Google Shape;997;p45"/>
          <p:cNvSpPr txBox="1"/>
          <p:nvPr/>
        </p:nvSpPr>
        <p:spPr>
          <a:xfrm>
            <a:off x="10271203" y="231888"/>
            <a:ext cx="173477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TRACK </a:t>
            </a:r>
            <a:b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EVERYTHING</a:t>
            </a:r>
            <a:endParaRPr/>
          </a:p>
        </p:txBody>
      </p:sp>
      <p:sp>
        <p:nvSpPr>
          <p:cNvPr id="998" name="Google Shape;998;p45"/>
          <p:cNvSpPr/>
          <p:nvPr/>
        </p:nvSpPr>
        <p:spPr>
          <a:xfrm>
            <a:off x="1111801" y="1217732"/>
            <a:ext cx="269817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Undergraduate Gender</a:t>
            </a:r>
            <a:endParaRPr/>
          </a:p>
        </p:txBody>
      </p:sp>
      <p:cxnSp>
        <p:nvCxnSpPr>
          <p:cNvPr id="999" name="Google Shape;999;p45"/>
          <p:cNvCxnSpPr/>
          <p:nvPr/>
        </p:nvCxnSpPr>
        <p:spPr>
          <a:xfrm>
            <a:off x="844819" y="3858938"/>
            <a:ext cx="10502363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cxnSp>
        <p:nvCxnSpPr>
          <p:cNvPr id="1000" name="Google Shape;1000;p45"/>
          <p:cNvCxnSpPr/>
          <p:nvPr/>
        </p:nvCxnSpPr>
        <p:spPr>
          <a:xfrm rot="-5400000">
            <a:off x="2534995" y="3887925"/>
            <a:ext cx="4899430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pic>
        <p:nvPicPr>
          <p:cNvPr id="1001" name="Google Shape;1001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1945" y="4258089"/>
            <a:ext cx="4373102" cy="2388070"/>
          </a:xfrm>
          <a:prstGeom prst="rect">
            <a:avLst/>
          </a:prstGeom>
          <a:noFill/>
          <a:ln>
            <a:noFill/>
          </a:ln>
        </p:spPr>
      </p:pic>
      <p:sp>
        <p:nvSpPr>
          <p:cNvPr id="1002" name="Google Shape;1002;p45"/>
          <p:cNvSpPr/>
          <p:nvPr/>
        </p:nvSpPr>
        <p:spPr>
          <a:xfrm>
            <a:off x="938679" y="4037611"/>
            <a:ext cx="304442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Undergraduate Residency</a:t>
            </a:r>
            <a:endParaRPr/>
          </a:p>
        </p:txBody>
      </p:sp>
      <p:pic>
        <p:nvPicPr>
          <p:cNvPr id="1003" name="Google Shape;1003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69212" y="298014"/>
            <a:ext cx="5877970" cy="372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4" name="Google Shape;1004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469212" y="4112369"/>
            <a:ext cx="6410367" cy="24184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4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Coaching / Partner Activities</a:t>
            </a:r>
            <a:endParaRPr/>
          </a:p>
        </p:txBody>
      </p:sp>
      <p:sp>
        <p:nvSpPr>
          <p:cNvPr id="1010" name="Google Shape;1010;p46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1" name="Google Shape;1011;p46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1012" name="Google Shape;1012;p46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3" name="Google Shape;1013;p46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4" name="Google Shape;1014;p46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5" name="Google Shape;1015;p46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6" name="Google Shape;1016;p46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46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18" name="Google Shape;1018;p46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1019" name="Google Shape;1019;p46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1020" name="Google Shape;1020;p46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1021" name="Google Shape;1021;p46"/>
          <p:cNvSpPr txBox="1"/>
          <p:nvPr/>
        </p:nvSpPr>
        <p:spPr>
          <a:xfrm>
            <a:off x="10271203" y="231888"/>
            <a:ext cx="173477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TRACK </a:t>
            </a:r>
            <a:b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EVERYTHING</a:t>
            </a:r>
            <a:endParaRPr/>
          </a:p>
        </p:txBody>
      </p:sp>
      <p:pic>
        <p:nvPicPr>
          <p:cNvPr descr="Screen Shot 2013-05-06 at 2.42.23 PM.png" id="1022" name="Google Shape;1022;p46"/>
          <p:cNvPicPr preferRelativeResize="0"/>
          <p:nvPr/>
        </p:nvPicPr>
        <p:blipFill rotWithShape="1">
          <a:blip r:embed="rId3">
            <a:alphaModFix/>
          </a:blip>
          <a:srcRect b="1627" l="508" r="507" t="768"/>
          <a:stretch/>
        </p:blipFill>
        <p:spPr>
          <a:xfrm>
            <a:off x="667910" y="1385455"/>
            <a:ext cx="9498041" cy="509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47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8" name="Google Shape;1028;p4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Track Everything</a:t>
            </a:r>
            <a:endParaRPr/>
          </a:p>
        </p:txBody>
      </p:sp>
      <p:grpSp>
        <p:nvGrpSpPr>
          <p:cNvPr id="1029" name="Google Shape;1029;p47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1030" name="Google Shape;1030;p47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1" name="Google Shape;1031;p47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2" name="Google Shape;1032;p47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3" name="Google Shape;1033;p47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4" name="Google Shape;1034;p47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5" name="Google Shape;1035;p47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36" name="Google Shape;1036;p47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1037" name="Google Shape;1037;p47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1038" name="Google Shape;1038;p47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1039" name="Google Shape;1039;p47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ACTIVITY</a:t>
            </a:r>
            <a:endParaRPr/>
          </a:p>
        </p:txBody>
      </p:sp>
      <p:grpSp>
        <p:nvGrpSpPr>
          <p:cNvPr id="1040" name="Google Shape;1040;p47"/>
          <p:cNvGrpSpPr/>
          <p:nvPr/>
        </p:nvGrpSpPr>
        <p:grpSpPr>
          <a:xfrm>
            <a:off x="501628" y="1292375"/>
            <a:ext cx="3871789" cy="3077766"/>
            <a:chOff x="501628" y="1292375"/>
            <a:chExt cx="3871789" cy="3077766"/>
          </a:xfrm>
        </p:grpSpPr>
        <p:sp>
          <p:nvSpPr>
            <p:cNvPr id="1041" name="Google Shape;1041;p47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2" name="Google Shape;1042;p47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1043" name="Google Shape;1043;p47"/>
            <p:cNvSpPr txBox="1"/>
            <p:nvPr/>
          </p:nvSpPr>
          <p:spPr>
            <a:xfrm>
              <a:off x="1559102" y="2360902"/>
              <a:ext cx="281431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Brainstorm questions you have about tracking &amp; reporting</a:t>
              </a:r>
              <a:endParaRPr/>
            </a:p>
          </p:txBody>
        </p:sp>
      </p:grpSp>
      <p:grpSp>
        <p:nvGrpSpPr>
          <p:cNvPr id="1044" name="Google Shape;1044;p47"/>
          <p:cNvGrpSpPr/>
          <p:nvPr/>
        </p:nvGrpSpPr>
        <p:grpSpPr>
          <a:xfrm>
            <a:off x="4330621" y="1292375"/>
            <a:ext cx="3539456" cy="3077766"/>
            <a:chOff x="4330621" y="1292375"/>
            <a:chExt cx="3539456" cy="3077766"/>
          </a:xfrm>
        </p:grpSpPr>
        <p:sp>
          <p:nvSpPr>
            <p:cNvPr id="1045" name="Google Shape;1045;p47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80000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" name="Google Shape;1046;p47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1047" name="Google Shape;1047;p47"/>
            <p:cNvSpPr txBox="1"/>
            <p:nvPr/>
          </p:nvSpPr>
          <p:spPr>
            <a:xfrm>
              <a:off x="4900860" y="2360902"/>
              <a:ext cx="289777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Put the questions in order of importance to your team</a:t>
              </a:r>
              <a:endParaRPr/>
            </a:p>
          </p:txBody>
        </p:sp>
      </p:grpSp>
      <p:grpSp>
        <p:nvGrpSpPr>
          <p:cNvPr id="1048" name="Google Shape;1048;p47"/>
          <p:cNvGrpSpPr/>
          <p:nvPr/>
        </p:nvGrpSpPr>
        <p:grpSpPr>
          <a:xfrm>
            <a:off x="7922494" y="1292375"/>
            <a:ext cx="3591874" cy="3077766"/>
            <a:chOff x="7922494" y="1292375"/>
            <a:chExt cx="3591874" cy="3077766"/>
          </a:xfrm>
        </p:grpSpPr>
        <p:sp>
          <p:nvSpPr>
            <p:cNvPr id="1049" name="Google Shape;1049;p47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47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1051" name="Google Shape;1051;p47"/>
            <p:cNvSpPr txBox="1"/>
            <p:nvPr/>
          </p:nvSpPr>
          <p:spPr>
            <a:xfrm>
              <a:off x="8928158" y="2477315"/>
              <a:ext cx="2586210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Each group asks </a:t>
              </a:r>
              <a:b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 question.</a:t>
              </a:r>
              <a:endParaRPr/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48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7" name="Google Shape;1057;p48"/>
          <p:cNvSpPr/>
          <p:nvPr/>
        </p:nvSpPr>
        <p:spPr>
          <a:xfrm>
            <a:off x="768096" y="3980852"/>
            <a:ext cx="8558784" cy="883589"/>
          </a:xfrm>
          <a:prstGeom prst="roundRect">
            <a:avLst>
              <a:gd fmla="val 5556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0" spcFirstLastPara="1" rIns="1645900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Department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$120,000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(30%)</a:t>
            </a:r>
            <a:endParaRPr/>
          </a:p>
        </p:txBody>
      </p:sp>
      <p:sp>
        <p:nvSpPr>
          <p:cNvPr id="1058" name="Google Shape;1058;p48"/>
          <p:cNvSpPr/>
          <p:nvPr/>
        </p:nvSpPr>
        <p:spPr>
          <a:xfrm>
            <a:off x="768096" y="2706789"/>
            <a:ext cx="1069848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8503900" spcFirstLastPara="1" rIns="0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Partner Payment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(20%)</a:t>
            </a:r>
            <a:endParaRPr/>
          </a:p>
        </p:txBody>
      </p:sp>
      <p:sp>
        <p:nvSpPr>
          <p:cNvPr id="1059" name="Google Shape;1059;p4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Revenue Share Model</a:t>
            </a:r>
            <a:endParaRPr/>
          </a:p>
        </p:txBody>
      </p:sp>
      <p:sp>
        <p:nvSpPr>
          <p:cNvPr id="1060" name="Google Shape;1060;p48"/>
          <p:cNvSpPr/>
          <p:nvPr/>
        </p:nvSpPr>
        <p:spPr>
          <a:xfrm>
            <a:off x="768096" y="2706790"/>
            <a:ext cx="8558784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Balance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$400,000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(80%)</a:t>
            </a:r>
            <a:endParaRPr/>
          </a:p>
        </p:txBody>
      </p:sp>
      <p:sp>
        <p:nvSpPr>
          <p:cNvPr id="1061" name="Google Shape;1061;p48"/>
          <p:cNvSpPr/>
          <p:nvPr/>
        </p:nvSpPr>
        <p:spPr>
          <a:xfrm>
            <a:off x="768096" y="3980852"/>
            <a:ext cx="2139696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Institution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(25%)</a:t>
            </a:r>
            <a:endParaRPr/>
          </a:p>
        </p:txBody>
      </p:sp>
      <p:sp>
        <p:nvSpPr>
          <p:cNvPr id="1062" name="Google Shape;1062;p48"/>
          <p:cNvSpPr/>
          <p:nvPr/>
        </p:nvSpPr>
        <p:spPr>
          <a:xfrm>
            <a:off x="5477256" y="3980852"/>
            <a:ext cx="3849624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Online Organization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$180,000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(45%)</a:t>
            </a:r>
            <a:endParaRPr/>
          </a:p>
        </p:txBody>
      </p:sp>
      <p:sp>
        <p:nvSpPr>
          <p:cNvPr id="1063" name="Google Shape;1063;p48"/>
          <p:cNvSpPr/>
          <p:nvPr/>
        </p:nvSpPr>
        <p:spPr>
          <a:xfrm>
            <a:off x="5477256" y="5254914"/>
            <a:ext cx="365760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Online Organization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$171,000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(95%)</a:t>
            </a:r>
            <a:endParaRPr/>
          </a:p>
        </p:txBody>
      </p:sp>
      <p:sp>
        <p:nvSpPr>
          <p:cNvPr id="1064" name="Google Shape;1064;p48"/>
          <p:cNvSpPr/>
          <p:nvPr/>
        </p:nvSpPr>
        <p:spPr>
          <a:xfrm>
            <a:off x="2907792" y="5254914"/>
            <a:ext cx="2139696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Faculty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(83%)</a:t>
            </a:r>
            <a:endParaRPr/>
          </a:p>
        </p:txBody>
      </p:sp>
      <p:grpSp>
        <p:nvGrpSpPr>
          <p:cNvPr id="1065" name="Google Shape;1065;p48"/>
          <p:cNvGrpSpPr/>
          <p:nvPr/>
        </p:nvGrpSpPr>
        <p:grpSpPr>
          <a:xfrm>
            <a:off x="5047488" y="2328431"/>
            <a:ext cx="5286719" cy="358868"/>
            <a:chOff x="5047488" y="2328431"/>
            <a:chExt cx="5286719" cy="358868"/>
          </a:xfrm>
        </p:grpSpPr>
        <p:cxnSp>
          <p:nvCxnSpPr>
            <p:cNvPr id="1066" name="Google Shape;1066;p48"/>
            <p:cNvCxnSpPr/>
            <p:nvPr/>
          </p:nvCxnSpPr>
          <p:spPr>
            <a:xfrm>
              <a:off x="5047488" y="2522952"/>
              <a:ext cx="5286719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67" name="Google Shape;1067;p48"/>
            <p:cNvCxnSpPr/>
            <p:nvPr/>
          </p:nvCxnSpPr>
          <p:spPr>
            <a:xfrm rot="10800000">
              <a:off x="5051832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68" name="Google Shape;1068;p48"/>
            <p:cNvCxnSpPr/>
            <p:nvPr/>
          </p:nvCxnSpPr>
          <p:spPr>
            <a:xfrm rot="10800000">
              <a:off x="10334207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69" name="Google Shape;1069;p48"/>
            <p:cNvCxnSpPr/>
            <p:nvPr/>
          </p:nvCxnSpPr>
          <p:spPr>
            <a:xfrm rot="10800000">
              <a:off x="5858256" y="2328431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1070" name="Google Shape;1070;p48"/>
          <p:cNvGrpSpPr/>
          <p:nvPr/>
        </p:nvGrpSpPr>
        <p:grpSpPr>
          <a:xfrm>
            <a:off x="1823025" y="3611800"/>
            <a:ext cx="5513742" cy="358868"/>
            <a:chOff x="1823025" y="3611800"/>
            <a:chExt cx="5513742" cy="358868"/>
          </a:xfrm>
        </p:grpSpPr>
        <p:cxnSp>
          <p:nvCxnSpPr>
            <p:cNvPr id="1071" name="Google Shape;1071;p48"/>
            <p:cNvCxnSpPr/>
            <p:nvPr/>
          </p:nvCxnSpPr>
          <p:spPr>
            <a:xfrm>
              <a:off x="1823025" y="3806321"/>
              <a:ext cx="5513742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72" name="Google Shape;1072;p48"/>
            <p:cNvCxnSpPr/>
            <p:nvPr/>
          </p:nvCxnSpPr>
          <p:spPr>
            <a:xfrm rot="10800000">
              <a:off x="1827369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73" name="Google Shape;1073;p48"/>
            <p:cNvCxnSpPr/>
            <p:nvPr/>
          </p:nvCxnSpPr>
          <p:spPr>
            <a:xfrm rot="10800000">
              <a:off x="7336767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74" name="Google Shape;1074;p48"/>
            <p:cNvCxnSpPr/>
            <p:nvPr/>
          </p:nvCxnSpPr>
          <p:spPr>
            <a:xfrm rot="10800000">
              <a:off x="4986207" y="3611800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75" name="Google Shape;1075;p48"/>
            <p:cNvCxnSpPr/>
            <p:nvPr/>
          </p:nvCxnSpPr>
          <p:spPr>
            <a:xfrm rot="10800000">
              <a:off x="4189970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1076" name="Google Shape;1076;p48"/>
          <p:cNvGrpSpPr/>
          <p:nvPr/>
        </p:nvGrpSpPr>
        <p:grpSpPr>
          <a:xfrm>
            <a:off x="4189970" y="4864441"/>
            <a:ext cx="3069771" cy="376844"/>
            <a:chOff x="4189970" y="4864441"/>
            <a:chExt cx="3069771" cy="376844"/>
          </a:xfrm>
        </p:grpSpPr>
        <p:cxnSp>
          <p:nvCxnSpPr>
            <p:cNvPr id="1077" name="Google Shape;1077;p48"/>
            <p:cNvCxnSpPr/>
            <p:nvPr/>
          </p:nvCxnSpPr>
          <p:spPr>
            <a:xfrm rot="10800000">
              <a:off x="4189970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78" name="Google Shape;1078;p48"/>
            <p:cNvCxnSpPr/>
            <p:nvPr/>
          </p:nvCxnSpPr>
          <p:spPr>
            <a:xfrm rot="10800000">
              <a:off x="7259741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079" name="Google Shape;1079;p48"/>
          <p:cNvSpPr/>
          <p:nvPr/>
        </p:nvSpPr>
        <p:spPr>
          <a:xfrm>
            <a:off x="768096" y="1432726"/>
            <a:ext cx="10698480" cy="883589"/>
          </a:xfrm>
          <a:prstGeom prst="roundRect">
            <a:avLst>
              <a:gd fmla="val 0" name="adj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Gross Revenue (Total Student Tuition Paid)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$500,000</a:t>
            </a:r>
            <a:endParaRPr/>
          </a:p>
        </p:txBody>
      </p:sp>
      <p:sp>
        <p:nvSpPr>
          <p:cNvPr id="1080" name="Google Shape;1080;p48"/>
          <p:cNvSpPr txBox="1"/>
          <p:nvPr/>
        </p:nvSpPr>
        <p:spPr>
          <a:xfrm>
            <a:off x="10265779" y="209741"/>
            <a:ext cx="132440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REVENUE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MODELS</a:t>
            </a:r>
            <a:endParaRPr/>
          </a:p>
        </p:txBody>
      </p:sp>
      <p:grpSp>
        <p:nvGrpSpPr>
          <p:cNvPr id="1081" name="Google Shape;1081;p48"/>
          <p:cNvGrpSpPr/>
          <p:nvPr/>
        </p:nvGrpSpPr>
        <p:grpSpPr>
          <a:xfrm>
            <a:off x="9604292" y="156754"/>
            <a:ext cx="560708" cy="560709"/>
            <a:chOff x="9585326" y="1943100"/>
            <a:chExt cx="1006475" cy="1006476"/>
          </a:xfrm>
        </p:grpSpPr>
        <p:sp>
          <p:nvSpPr>
            <p:cNvPr id="1082" name="Google Shape;1082;p48"/>
            <p:cNvSpPr/>
            <p:nvPr/>
          </p:nvSpPr>
          <p:spPr>
            <a:xfrm>
              <a:off x="10007601" y="1943100"/>
              <a:ext cx="98425" cy="192088"/>
            </a:xfrm>
            <a:custGeom>
              <a:rect b="b" l="l" r="r" t="t"/>
              <a:pathLst>
                <a:path extrusionOk="0" h="121" w="62">
                  <a:moveTo>
                    <a:pt x="0" y="121"/>
                  </a:moveTo>
                  <a:lnTo>
                    <a:pt x="62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48"/>
            <p:cNvSpPr/>
            <p:nvPr/>
          </p:nvSpPr>
          <p:spPr>
            <a:xfrm>
              <a:off x="9644063" y="2733675"/>
              <a:ext cx="152400" cy="138113"/>
            </a:xfrm>
            <a:custGeom>
              <a:rect b="b" l="l" r="r" t="t"/>
              <a:pathLst>
                <a:path extrusionOk="0" h="87" w="96">
                  <a:moveTo>
                    <a:pt x="96" y="9"/>
                  </a:moveTo>
                  <a:lnTo>
                    <a:pt x="8" y="0"/>
                  </a:lnTo>
                  <a:lnTo>
                    <a:pt x="0" y="87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48"/>
            <p:cNvSpPr/>
            <p:nvPr/>
          </p:nvSpPr>
          <p:spPr>
            <a:xfrm>
              <a:off x="10420351" y="2606675"/>
              <a:ext cx="171450" cy="130175"/>
            </a:xfrm>
            <a:custGeom>
              <a:rect b="b" l="l" r="r" t="t"/>
              <a:pathLst>
                <a:path extrusionOk="0" h="82" w="108">
                  <a:moveTo>
                    <a:pt x="0" y="0"/>
                  </a:moveTo>
                  <a:lnTo>
                    <a:pt x="23" y="82"/>
                  </a:lnTo>
                  <a:lnTo>
                    <a:pt x="108" y="6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48"/>
            <p:cNvSpPr/>
            <p:nvPr/>
          </p:nvSpPr>
          <p:spPr>
            <a:xfrm>
              <a:off x="9585326" y="2039938"/>
              <a:ext cx="520700" cy="625475"/>
            </a:xfrm>
            <a:custGeom>
              <a:rect b="b" l="l" r="r" t="t"/>
              <a:pathLst>
                <a:path extrusionOk="0" h="348" w="280">
                  <a:moveTo>
                    <a:pt x="19" y="348"/>
                  </a:moveTo>
                  <a:cubicBezTo>
                    <a:pt x="7" y="319"/>
                    <a:pt x="0" y="287"/>
                    <a:pt x="0" y="253"/>
                  </a:cubicBezTo>
                  <a:cubicBezTo>
                    <a:pt x="0" y="113"/>
                    <a:pt x="114" y="0"/>
                    <a:pt x="254" y="0"/>
                  </a:cubicBezTo>
                  <a:cubicBezTo>
                    <a:pt x="260" y="0"/>
                    <a:pt x="280" y="0"/>
                    <a:pt x="28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48"/>
            <p:cNvSpPr/>
            <p:nvPr/>
          </p:nvSpPr>
          <p:spPr>
            <a:xfrm>
              <a:off x="9656763" y="2735263"/>
              <a:ext cx="750888" cy="214313"/>
            </a:xfrm>
            <a:custGeom>
              <a:rect b="b" l="l" r="r" t="t"/>
              <a:pathLst>
                <a:path extrusionOk="0" h="119" w="403">
                  <a:moveTo>
                    <a:pt x="403" y="35"/>
                  </a:moveTo>
                  <a:cubicBezTo>
                    <a:pt x="357" y="87"/>
                    <a:pt x="290" y="119"/>
                    <a:pt x="215" y="119"/>
                  </a:cubicBezTo>
                  <a:cubicBezTo>
                    <a:pt x="124" y="119"/>
                    <a:pt x="45" y="72"/>
                    <a:pt x="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48"/>
            <p:cNvSpPr/>
            <p:nvPr/>
          </p:nvSpPr>
          <p:spPr>
            <a:xfrm>
              <a:off x="10180638" y="2055813"/>
              <a:ext cx="347663" cy="681038"/>
            </a:xfrm>
            <a:custGeom>
              <a:rect b="b" l="l" r="r" t="t"/>
              <a:pathLst>
                <a:path extrusionOk="0" h="379" w="187">
                  <a:moveTo>
                    <a:pt x="0" y="0"/>
                  </a:moveTo>
                  <a:cubicBezTo>
                    <a:pt x="108" y="29"/>
                    <a:pt x="187" y="127"/>
                    <a:pt x="187" y="244"/>
                  </a:cubicBezTo>
                  <a:cubicBezTo>
                    <a:pt x="187" y="294"/>
                    <a:pt x="173" y="340"/>
                    <a:pt x="148" y="379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48"/>
            <p:cNvSpPr/>
            <p:nvPr/>
          </p:nvSpPr>
          <p:spPr>
            <a:xfrm>
              <a:off x="9983788" y="2398713"/>
              <a:ext cx="149225" cy="215900"/>
            </a:xfrm>
            <a:custGeom>
              <a:rect b="b" l="l" r="r" t="t"/>
              <a:pathLst>
                <a:path extrusionOk="0" h="120" w="80">
                  <a:moveTo>
                    <a:pt x="0" y="8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06"/>
                    <a:pt x="12" y="120"/>
                    <a:pt x="27" y="120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80" y="106"/>
                    <a:pt x="80" y="93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79"/>
                    <a:pt x="72" y="70"/>
                    <a:pt x="62" y="6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7" y="50"/>
                    <a:pt x="0" y="41"/>
                    <a:pt x="0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8" y="0"/>
                    <a:pt x="80" y="13"/>
                    <a:pt x="80" y="26"/>
                  </a:cubicBezTo>
                  <a:cubicBezTo>
                    <a:pt x="80" y="40"/>
                    <a:pt x="80" y="40"/>
                    <a:pt x="80" y="4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89" name="Google Shape;1089;p48"/>
            <p:cNvCxnSpPr/>
            <p:nvPr/>
          </p:nvCxnSpPr>
          <p:spPr>
            <a:xfrm rot="10800000">
              <a:off x="10058401" y="2327275"/>
              <a:ext cx="0" cy="71438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1090" name="Google Shape;1090;p48"/>
            <p:cNvCxnSpPr/>
            <p:nvPr/>
          </p:nvCxnSpPr>
          <p:spPr>
            <a:xfrm>
              <a:off x="10058401" y="2614613"/>
              <a:ext cx="0" cy="73025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1091" name="Google Shape;1091;p48"/>
            <p:cNvSpPr/>
            <p:nvPr/>
          </p:nvSpPr>
          <p:spPr>
            <a:xfrm>
              <a:off x="9759951" y="2206625"/>
              <a:ext cx="595313" cy="576263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5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49"/>
          <p:cNvSpPr/>
          <p:nvPr/>
        </p:nvSpPr>
        <p:spPr>
          <a:xfrm>
            <a:off x="768096" y="2706789"/>
            <a:ext cx="1069848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8503900" spcFirstLastPara="1" rIns="0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7" name="Google Shape;1097;p49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Fee for Service Model</a:t>
            </a:r>
            <a:endParaRPr/>
          </a:p>
        </p:txBody>
      </p:sp>
      <p:sp>
        <p:nvSpPr>
          <p:cNvPr id="1098" name="Google Shape;1098;p49"/>
          <p:cNvSpPr/>
          <p:nvPr/>
        </p:nvSpPr>
        <p:spPr>
          <a:xfrm>
            <a:off x="768096" y="2706790"/>
            <a:ext cx="9628632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Balance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$450,000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(90%)</a:t>
            </a:r>
            <a:endParaRPr/>
          </a:p>
        </p:txBody>
      </p:sp>
      <p:sp>
        <p:nvSpPr>
          <p:cNvPr id="1099" name="Google Shape;1099;p49"/>
          <p:cNvSpPr/>
          <p:nvPr/>
        </p:nvSpPr>
        <p:spPr>
          <a:xfrm>
            <a:off x="5477256" y="5254914"/>
            <a:ext cx="365760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Online Organization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$192,375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(95%)</a:t>
            </a:r>
            <a:endParaRPr/>
          </a:p>
        </p:txBody>
      </p:sp>
      <p:sp>
        <p:nvSpPr>
          <p:cNvPr id="1100" name="Google Shape;1100;p49"/>
          <p:cNvSpPr/>
          <p:nvPr/>
        </p:nvSpPr>
        <p:spPr>
          <a:xfrm>
            <a:off x="2907792" y="5254914"/>
            <a:ext cx="2139696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Faculty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(83%)</a:t>
            </a:r>
            <a:endParaRPr/>
          </a:p>
        </p:txBody>
      </p:sp>
      <p:grpSp>
        <p:nvGrpSpPr>
          <p:cNvPr id="1101" name="Google Shape;1101;p49"/>
          <p:cNvGrpSpPr/>
          <p:nvPr/>
        </p:nvGrpSpPr>
        <p:grpSpPr>
          <a:xfrm>
            <a:off x="5047488" y="2328431"/>
            <a:ext cx="5286719" cy="358868"/>
            <a:chOff x="5047488" y="2328431"/>
            <a:chExt cx="5286719" cy="358868"/>
          </a:xfrm>
        </p:grpSpPr>
        <p:cxnSp>
          <p:nvCxnSpPr>
            <p:cNvPr id="1102" name="Google Shape;1102;p49"/>
            <p:cNvCxnSpPr/>
            <p:nvPr/>
          </p:nvCxnSpPr>
          <p:spPr>
            <a:xfrm>
              <a:off x="5047488" y="2522952"/>
              <a:ext cx="5286719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03" name="Google Shape;1103;p49"/>
            <p:cNvCxnSpPr/>
            <p:nvPr/>
          </p:nvCxnSpPr>
          <p:spPr>
            <a:xfrm rot="10800000">
              <a:off x="5051832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04" name="Google Shape;1104;p49"/>
            <p:cNvCxnSpPr/>
            <p:nvPr/>
          </p:nvCxnSpPr>
          <p:spPr>
            <a:xfrm rot="10800000">
              <a:off x="10334207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05" name="Google Shape;1105;p49"/>
            <p:cNvCxnSpPr/>
            <p:nvPr/>
          </p:nvCxnSpPr>
          <p:spPr>
            <a:xfrm rot="10800000">
              <a:off x="5858256" y="2328431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106" name="Google Shape;1106;p49"/>
          <p:cNvSpPr/>
          <p:nvPr/>
        </p:nvSpPr>
        <p:spPr>
          <a:xfrm>
            <a:off x="768095" y="3980852"/>
            <a:ext cx="9636773" cy="883589"/>
          </a:xfrm>
          <a:prstGeom prst="roundRect">
            <a:avLst>
              <a:gd fmla="val 5556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0" spcFirstLastPara="1" rIns="1645900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Department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$135,000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(30%)</a:t>
            </a:r>
            <a:endParaRPr/>
          </a:p>
        </p:txBody>
      </p:sp>
      <p:sp>
        <p:nvSpPr>
          <p:cNvPr id="1107" name="Google Shape;1107;p49"/>
          <p:cNvSpPr/>
          <p:nvPr/>
        </p:nvSpPr>
        <p:spPr>
          <a:xfrm>
            <a:off x="768095" y="3980852"/>
            <a:ext cx="2409193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Institution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$112,000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(25%)</a:t>
            </a:r>
            <a:endParaRPr/>
          </a:p>
        </p:txBody>
      </p:sp>
      <p:sp>
        <p:nvSpPr>
          <p:cNvPr id="1108" name="Google Shape;1108;p49"/>
          <p:cNvSpPr/>
          <p:nvPr/>
        </p:nvSpPr>
        <p:spPr>
          <a:xfrm>
            <a:off x="6070379" y="3980852"/>
            <a:ext cx="4334489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Online Organization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$202,500 </a:t>
            </a:r>
            <a:r>
              <a:rPr b="1" lang="en-US" sz="1800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(45%)</a:t>
            </a:r>
            <a:endParaRPr/>
          </a:p>
        </p:txBody>
      </p:sp>
      <p:grpSp>
        <p:nvGrpSpPr>
          <p:cNvPr id="1109" name="Google Shape;1109;p49"/>
          <p:cNvGrpSpPr/>
          <p:nvPr/>
        </p:nvGrpSpPr>
        <p:grpSpPr>
          <a:xfrm>
            <a:off x="1955894" y="3611800"/>
            <a:ext cx="6208204" cy="358868"/>
            <a:chOff x="1823025" y="3611800"/>
            <a:chExt cx="5513742" cy="358868"/>
          </a:xfrm>
        </p:grpSpPr>
        <p:cxnSp>
          <p:nvCxnSpPr>
            <p:cNvPr id="1110" name="Google Shape;1110;p49"/>
            <p:cNvCxnSpPr/>
            <p:nvPr/>
          </p:nvCxnSpPr>
          <p:spPr>
            <a:xfrm>
              <a:off x="1823025" y="3806321"/>
              <a:ext cx="5513742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11" name="Google Shape;1111;p49"/>
            <p:cNvCxnSpPr/>
            <p:nvPr/>
          </p:nvCxnSpPr>
          <p:spPr>
            <a:xfrm rot="10800000">
              <a:off x="1827369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12" name="Google Shape;1112;p49"/>
            <p:cNvCxnSpPr/>
            <p:nvPr/>
          </p:nvCxnSpPr>
          <p:spPr>
            <a:xfrm rot="10800000">
              <a:off x="7336767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13" name="Google Shape;1113;p49"/>
            <p:cNvCxnSpPr/>
            <p:nvPr/>
          </p:nvCxnSpPr>
          <p:spPr>
            <a:xfrm rot="10800000">
              <a:off x="4986207" y="3611800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14" name="Google Shape;1114;p49"/>
            <p:cNvCxnSpPr/>
            <p:nvPr/>
          </p:nvCxnSpPr>
          <p:spPr>
            <a:xfrm rot="10800000">
              <a:off x="4189970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1115" name="Google Shape;1115;p49"/>
          <p:cNvGrpSpPr/>
          <p:nvPr/>
        </p:nvGrpSpPr>
        <p:grpSpPr>
          <a:xfrm>
            <a:off x="4189970" y="4864441"/>
            <a:ext cx="3069771" cy="376844"/>
            <a:chOff x="4189970" y="4864441"/>
            <a:chExt cx="3069771" cy="376844"/>
          </a:xfrm>
        </p:grpSpPr>
        <p:cxnSp>
          <p:nvCxnSpPr>
            <p:cNvPr id="1116" name="Google Shape;1116;p49"/>
            <p:cNvCxnSpPr/>
            <p:nvPr/>
          </p:nvCxnSpPr>
          <p:spPr>
            <a:xfrm rot="10800000">
              <a:off x="4189970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117" name="Google Shape;1117;p49"/>
            <p:cNvCxnSpPr/>
            <p:nvPr/>
          </p:nvCxnSpPr>
          <p:spPr>
            <a:xfrm rot="10800000">
              <a:off x="7259741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118" name="Google Shape;1118;p49"/>
          <p:cNvSpPr/>
          <p:nvPr/>
        </p:nvSpPr>
        <p:spPr>
          <a:xfrm>
            <a:off x="768096" y="1432726"/>
            <a:ext cx="10698480" cy="883589"/>
          </a:xfrm>
          <a:prstGeom prst="roundRect">
            <a:avLst>
              <a:gd fmla="val 0" name="adj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 cap="flat" cmpd="sng" w="1587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76200" rotWithShape="0" algn="tl">
              <a:srgbClr val="000000">
                <a:alpha val="1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Gross Revenue (Total Student Tuition Paid)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$500,000</a:t>
            </a:r>
            <a:endParaRPr/>
          </a:p>
        </p:txBody>
      </p:sp>
      <p:sp>
        <p:nvSpPr>
          <p:cNvPr id="1119" name="Google Shape;1119;p49"/>
          <p:cNvSpPr/>
          <p:nvPr/>
        </p:nvSpPr>
        <p:spPr>
          <a:xfrm>
            <a:off x="10328621" y="2843541"/>
            <a:ext cx="1206062" cy="667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Partner Payment</a:t>
            </a:r>
            <a:endParaRPr/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$50,000 </a:t>
            </a:r>
            <a:br>
              <a:rPr b="1" lang="en-US" sz="12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1200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(10%)</a:t>
            </a:r>
            <a:endParaRPr/>
          </a:p>
        </p:txBody>
      </p:sp>
      <p:sp>
        <p:nvSpPr>
          <p:cNvPr id="1120" name="Google Shape;1120;p49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1" name="Google Shape;1121;p49"/>
          <p:cNvSpPr txBox="1"/>
          <p:nvPr/>
        </p:nvSpPr>
        <p:spPr>
          <a:xfrm>
            <a:off x="10265779" y="209741"/>
            <a:ext cx="132440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REVENUE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MODELS</a:t>
            </a:r>
            <a:endParaRPr/>
          </a:p>
        </p:txBody>
      </p:sp>
      <p:grpSp>
        <p:nvGrpSpPr>
          <p:cNvPr id="1122" name="Google Shape;1122;p49"/>
          <p:cNvGrpSpPr/>
          <p:nvPr/>
        </p:nvGrpSpPr>
        <p:grpSpPr>
          <a:xfrm>
            <a:off x="9604292" y="156754"/>
            <a:ext cx="560708" cy="560709"/>
            <a:chOff x="9585326" y="1943100"/>
            <a:chExt cx="1006475" cy="1006476"/>
          </a:xfrm>
        </p:grpSpPr>
        <p:sp>
          <p:nvSpPr>
            <p:cNvPr id="1123" name="Google Shape;1123;p49"/>
            <p:cNvSpPr/>
            <p:nvPr/>
          </p:nvSpPr>
          <p:spPr>
            <a:xfrm>
              <a:off x="10007601" y="1943100"/>
              <a:ext cx="98425" cy="192088"/>
            </a:xfrm>
            <a:custGeom>
              <a:rect b="b" l="l" r="r" t="t"/>
              <a:pathLst>
                <a:path extrusionOk="0" h="121" w="62">
                  <a:moveTo>
                    <a:pt x="0" y="121"/>
                  </a:moveTo>
                  <a:lnTo>
                    <a:pt x="62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49"/>
            <p:cNvSpPr/>
            <p:nvPr/>
          </p:nvSpPr>
          <p:spPr>
            <a:xfrm>
              <a:off x="9644063" y="2733675"/>
              <a:ext cx="152400" cy="138113"/>
            </a:xfrm>
            <a:custGeom>
              <a:rect b="b" l="l" r="r" t="t"/>
              <a:pathLst>
                <a:path extrusionOk="0" h="87" w="96">
                  <a:moveTo>
                    <a:pt x="96" y="9"/>
                  </a:moveTo>
                  <a:lnTo>
                    <a:pt x="8" y="0"/>
                  </a:lnTo>
                  <a:lnTo>
                    <a:pt x="0" y="87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5" name="Google Shape;1125;p49"/>
            <p:cNvSpPr/>
            <p:nvPr/>
          </p:nvSpPr>
          <p:spPr>
            <a:xfrm>
              <a:off x="10420351" y="2606675"/>
              <a:ext cx="171450" cy="130175"/>
            </a:xfrm>
            <a:custGeom>
              <a:rect b="b" l="l" r="r" t="t"/>
              <a:pathLst>
                <a:path extrusionOk="0" h="82" w="108">
                  <a:moveTo>
                    <a:pt x="0" y="0"/>
                  </a:moveTo>
                  <a:lnTo>
                    <a:pt x="23" y="82"/>
                  </a:lnTo>
                  <a:lnTo>
                    <a:pt x="108" y="6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49"/>
            <p:cNvSpPr/>
            <p:nvPr/>
          </p:nvSpPr>
          <p:spPr>
            <a:xfrm>
              <a:off x="9585326" y="2039938"/>
              <a:ext cx="520700" cy="625475"/>
            </a:xfrm>
            <a:custGeom>
              <a:rect b="b" l="l" r="r" t="t"/>
              <a:pathLst>
                <a:path extrusionOk="0" h="348" w="280">
                  <a:moveTo>
                    <a:pt x="19" y="348"/>
                  </a:moveTo>
                  <a:cubicBezTo>
                    <a:pt x="7" y="319"/>
                    <a:pt x="0" y="287"/>
                    <a:pt x="0" y="253"/>
                  </a:cubicBezTo>
                  <a:cubicBezTo>
                    <a:pt x="0" y="113"/>
                    <a:pt x="114" y="0"/>
                    <a:pt x="254" y="0"/>
                  </a:cubicBezTo>
                  <a:cubicBezTo>
                    <a:pt x="260" y="0"/>
                    <a:pt x="280" y="0"/>
                    <a:pt x="28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49"/>
            <p:cNvSpPr/>
            <p:nvPr/>
          </p:nvSpPr>
          <p:spPr>
            <a:xfrm>
              <a:off x="9656763" y="2735263"/>
              <a:ext cx="750888" cy="214313"/>
            </a:xfrm>
            <a:custGeom>
              <a:rect b="b" l="l" r="r" t="t"/>
              <a:pathLst>
                <a:path extrusionOk="0" h="119" w="403">
                  <a:moveTo>
                    <a:pt x="403" y="35"/>
                  </a:moveTo>
                  <a:cubicBezTo>
                    <a:pt x="357" y="87"/>
                    <a:pt x="290" y="119"/>
                    <a:pt x="215" y="119"/>
                  </a:cubicBezTo>
                  <a:cubicBezTo>
                    <a:pt x="124" y="119"/>
                    <a:pt x="45" y="72"/>
                    <a:pt x="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8" name="Google Shape;1128;p49"/>
            <p:cNvSpPr/>
            <p:nvPr/>
          </p:nvSpPr>
          <p:spPr>
            <a:xfrm>
              <a:off x="10180638" y="2055813"/>
              <a:ext cx="347663" cy="681038"/>
            </a:xfrm>
            <a:custGeom>
              <a:rect b="b" l="l" r="r" t="t"/>
              <a:pathLst>
                <a:path extrusionOk="0" h="379" w="187">
                  <a:moveTo>
                    <a:pt x="0" y="0"/>
                  </a:moveTo>
                  <a:cubicBezTo>
                    <a:pt x="108" y="29"/>
                    <a:pt x="187" y="127"/>
                    <a:pt x="187" y="244"/>
                  </a:cubicBezTo>
                  <a:cubicBezTo>
                    <a:pt x="187" y="294"/>
                    <a:pt x="173" y="340"/>
                    <a:pt x="148" y="379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49"/>
            <p:cNvSpPr/>
            <p:nvPr/>
          </p:nvSpPr>
          <p:spPr>
            <a:xfrm>
              <a:off x="9983788" y="2398713"/>
              <a:ext cx="149225" cy="215900"/>
            </a:xfrm>
            <a:custGeom>
              <a:rect b="b" l="l" r="r" t="t"/>
              <a:pathLst>
                <a:path extrusionOk="0" h="120" w="80">
                  <a:moveTo>
                    <a:pt x="0" y="8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06"/>
                    <a:pt x="12" y="120"/>
                    <a:pt x="27" y="120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80" y="106"/>
                    <a:pt x="80" y="93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79"/>
                    <a:pt x="72" y="70"/>
                    <a:pt x="62" y="6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7" y="50"/>
                    <a:pt x="0" y="41"/>
                    <a:pt x="0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8" y="0"/>
                    <a:pt x="80" y="13"/>
                    <a:pt x="80" y="26"/>
                  </a:cubicBezTo>
                  <a:cubicBezTo>
                    <a:pt x="80" y="40"/>
                    <a:pt x="80" y="40"/>
                    <a:pt x="80" y="4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30" name="Google Shape;1130;p49"/>
            <p:cNvCxnSpPr/>
            <p:nvPr/>
          </p:nvCxnSpPr>
          <p:spPr>
            <a:xfrm rot="10800000">
              <a:off x="10058401" y="2327275"/>
              <a:ext cx="0" cy="71438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1131" name="Google Shape;1131;p49"/>
            <p:cNvCxnSpPr/>
            <p:nvPr/>
          </p:nvCxnSpPr>
          <p:spPr>
            <a:xfrm>
              <a:off x="10058401" y="2614613"/>
              <a:ext cx="0" cy="73025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1132" name="Google Shape;1132;p49"/>
            <p:cNvSpPr/>
            <p:nvPr/>
          </p:nvSpPr>
          <p:spPr>
            <a:xfrm>
              <a:off x="9759951" y="2206625"/>
              <a:ext cx="595313" cy="576263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asu birdseye view" id="81" name="Google Shape;81;p14"/>
          <p:cNvPicPr preferRelativeResize="0"/>
          <p:nvPr/>
        </p:nvPicPr>
        <p:blipFill rotWithShape="1">
          <a:blip r:embed="rId3">
            <a:alphaModFix/>
          </a:blip>
          <a:srcRect b="15625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chemeClr val="lt1"/>
              </a:gs>
            </a:gsLst>
            <a:lin ang="16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4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What is Arizona State University like?</a:t>
            </a:r>
            <a:endParaRPr/>
          </a:p>
        </p:txBody>
      </p:sp>
      <p:grpSp>
        <p:nvGrpSpPr>
          <p:cNvPr id="84" name="Google Shape;84;p14"/>
          <p:cNvGrpSpPr/>
          <p:nvPr/>
        </p:nvGrpSpPr>
        <p:grpSpPr>
          <a:xfrm>
            <a:off x="529163" y="1956816"/>
            <a:ext cx="2651760" cy="2651760"/>
            <a:chOff x="529163" y="1408176"/>
            <a:chExt cx="2651760" cy="2651760"/>
          </a:xfrm>
        </p:grpSpPr>
        <p:sp>
          <p:nvSpPr>
            <p:cNvPr id="85" name="Google Shape;85;p14"/>
            <p:cNvSpPr/>
            <p:nvPr/>
          </p:nvSpPr>
          <p:spPr>
            <a:xfrm>
              <a:off x="529163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4"/>
            <p:cNvSpPr txBox="1"/>
            <p:nvPr/>
          </p:nvSpPr>
          <p:spPr>
            <a:xfrm>
              <a:off x="595422" y="2257002"/>
              <a:ext cx="2519241" cy="8925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Public </a:t>
              </a:r>
              <a:b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university</a:t>
              </a:r>
              <a:endParaRPr/>
            </a:p>
          </p:txBody>
        </p:sp>
      </p:grpSp>
      <p:grpSp>
        <p:nvGrpSpPr>
          <p:cNvPr id="87" name="Google Shape;87;p14"/>
          <p:cNvGrpSpPr/>
          <p:nvPr/>
        </p:nvGrpSpPr>
        <p:grpSpPr>
          <a:xfrm>
            <a:off x="3382091" y="1956816"/>
            <a:ext cx="2651760" cy="2651760"/>
            <a:chOff x="3382091" y="1408176"/>
            <a:chExt cx="2651760" cy="2651760"/>
          </a:xfrm>
        </p:grpSpPr>
        <p:sp>
          <p:nvSpPr>
            <p:cNvPr id="88" name="Google Shape;88;p14"/>
            <p:cNvSpPr/>
            <p:nvPr/>
          </p:nvSpPr>
          <p:spPr>
            <a:xfrm>
              <a:off x="3382091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 txBox="1"/>
            <p:nvPr/>
          </p:nvSpPr>
          <p:spPr>
            <a:xfrm>
              <a:off x="3448350" y="2093578"/>
              <a:ext cx="2519241" cy="12926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98,000 students </a:t>
              </a:r>
              <a:b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 2017</a:t>
              </a:r>
              <a:endParaRPr/>
            </a:p>
          </p:txBody>
        </p:sp>
      </p:grpSp>
      <p:grpSp>
        <p:nvGrpSpPr>
          <p:cNvPr id="90" name="Google Shape;90;p14"/>
          <p:cNvGrpSpPr/>
          <p:nvPr/>
        </p:nvGrpSpPr>
        <p:grpSpPr>
          <a:xfrm>
            <a:off x="6257456" y="1956816"/>
            <a:ext cx="2651760" cy="2651760"/>
            <a:chOff x="6257456" y="1408176"/>
            <a:chExt cx="2651760" cy="2651760"/>
          </a:xfrm>
        </p:grpSpPr>
        <p:sp>
          <p:nvSpPr>
            <p:cNvPr id="91" name="Google Shape;91;p14"/>
            <p:cNvSpPr/>
            <p:nvPr/>
          </p:nvSpPr>
          <p:spPr>
            <a:xfrm>
              <a:off x="6257456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 txBox="1"/>
            <p:nvPr/>
          </p:nvSpPr>
          <p:spPr>
            <a:xfrm>
              <a:off x="6323715" y="2093578"/>
              <a:ext cx="2519241" cy="12926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$541 million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USD in research</a:t>
              </a:r>
              <a:endParaRPr/>
            </a:p>
          </p:txBody>
        </p:sp>
      </p:grpSp>
      <p:grpSp>
        <p:nvGrpSpPr>
          <p:cNvPr id="93" name="Google Shape;93;p14"/>
          <p:cNvGrpSpPr/>
          <p:nvPr/>
        </p:nvGrpSpPr>
        <p:grpSpPr>
          <a:xfrm>
            <a:off x="9110383" y="1956816"/>
            <a:ext cx="2651760" cy="2651760"/>
            <a:chOff x="9110383" y="1408176"/>
            <a:chExt cx="2651760" cy="2651760"/>
          </a:xfrm>
        </p:grpSpPr>
        <p:sp>
          <p:nvSpPr>
            <p:cNvPr id="94" name="Google Shape;94;p14"/>
            <p:cNvSpPr/>
            <p:nvPr/>
          </p:nvSpPr>
          <p:spPr>
            <a:xfrm>
              <a:off x="9110383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 txBox="1"/>
            <p:nvPr/>
          </p:nvSpPr>
          <p:spPr>
            <a:xfrm>
              <a:off x="9176642" y="2045692"/>
              <a:ext cx="2519241" cy="12926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Urban population </a:t>
              </a:r>
              <a:b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2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4.5 million</a:t>
              </a:r>
              <a:endParaRPr/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p50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8" name="Google Shape;1138;p50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What Is Your Model?</a:t>
            </a:r>
            <a:endParaRPr/>
          </a:p>
        </p:txBody>
      </p:sp>
      <p:grpSp>
        <p:nvGrpSpPr>
          <p:cNvPr id="1139" name="Google Shape;1139;p50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1140" name="Google Shape;1140;p50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" name="Google Shape;1141;p50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50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3" name="Google Shape;1143;p50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4" name="Google Shape;1144;p50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5" name="Google Shape;1145;p50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46" name="Google Shape;1146;p50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1147" name="Google Shape;1147;p50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1148" name="Google Shape;1148;p50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1149" name="Google Shape;1149;p50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ACTIVITY</a:t>
            </a:r>
            <a:endParaRPr/>
          </a:p>
        </p:txBody>
      </p:sp>
      <p:grpSp>
        <p:nvGrpSpPr>
          <p:cNvPr id="1150" name="Google Shape;1150;p50"/>
          <p:cNvGrpSpPr/>
          <p:nvPr/>
        </p:nvGrpSpPr>
        <p:grpSpPr>
          <a:xfrm>
            <a:off x="501628" y="1292375"/>
            <a:ext cx="3693113" cy="3077766"/>
            <a:chOff x="501628" y="1292375"/>
            <a:chExt cx="3693113" cy="3077766"/>
          </a:xfrm>
        </p:grpSpPr>
        <p:sp>
          <p:nvSpPr>
            <p:cNvPr id="1151" name="Google Shape;1151;p50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50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1153" name="Google Shape;1153;p50"/>
            <p:cNvSpPr txBox="1"/>
            <p:nvPr/>
          </p:nvSpPr>
          <p:spPr>
            <a:xfrm>
              <a:off x="1559102" y="2514792"/>
              <a:ext cx="2635639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What is your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Fee / Tuition model?  </a:t>
              </a:r>
              <a:endParaRPr/>
            </a:p>
          </p:txBody>
        </p:sp>
      </p:grpSp>
      <p:grpSp>
        <p:nvGrpSpPr>
          <p:cNvPr id="1154" name="Google Shape;1154;p50"/>
          <p:cNvGrpSpPr/>
          <p:nvPr/>
        </p:nvGrpSpPr>
        <p:grpSpPr>
          <a:xfrm>
            <a:off x="4330621" y="1292375"/>
            <a:ext cx="3539456" cy="3077766"/>
            <a:chOff x="4330621" y="1292375"/>
            <a:chExt cx="3539456" cy="3077766"/>
          </a:xfrm>
        </p:grpSpPr>
        <p:sp>
          <p:nvSpPr>
            <p:cNvPr id="1155" name="Google Shape;1155;p5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50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1157" name="Google Shape;1157;p50"/>
            <p:cNvSpPr txBox="1"/>
            <p:nvPr/>
          </p:nvSpPr>
          <p:spPr>
            <a:xfrm>
              <a:off x="5223668" y="2514792"/>
              <a:ext cx="2646409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How much revenue </a:t>
              </a:r>
              <a:b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can you generate?</a:t>
              </a:r>
              <a:endParaRPr/>
            </a:p>
          </p:txBody>
        </p:sp>
      </p:grpSp>
      <p:grpSp>
        <p:nvGrpSpPr>
          <p:cNvPr id="1158" name="Google Shape;1158;p50"/>
          <p:cNvGrpSpPr/>
          <p:nvPr/>
        </p:nvGrpSpPr>
        <p:grpSpPr>
          <a:xfrm>
            <a:off x="7922494" y="1292375"/>
            <a:ext cx="3591874" cy="3077766"/>
            <a:chOff x="7922494" y="1292375"/>
            <a:chExt cx="3591874" cy="3077766"/>
          </a:xfrm>
        </p:grpSpPr>
        <p:sp>
          <p:nvSpPr>
            <p:cNvPr id="1159" name="Google Shape;1159;p50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50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1161" name="Google Shape;1161;p50"/>
            <p:cNvSpPr txBox="1"/>
            <p:nvPr/>
          </p:nvSpPr>
          <p:spPr>
            <a:xfrm>
              <a:off x="8928158" y="2514792"/>
              <a:ext cx="2586210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How will it be distributed?</a:t>
              </a:r>
              <a:endParaRPr/>
            </a:p>
          </p:txBody>
        </p:sp>
      </p:grp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5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6" name="Google Shape;1166;p51"/>
          <p:cNvPicPr preferRelativeResize="0"/>
          <p:nvPr/>
        </p:nvPicPr>
        <p:blipFill rotWithShape="1">
          <a:blip r:embed="rId3">
            <a:alphaModFix/>
          </a:blip>
          <a:srcRect b="5852" l="0" r="-74" t="971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7" name="Google Shape;1167;p5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6AD8E8">
                  <a:alpha val="33725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8" name="Google Shape;1168;p51"/>
          <p:cNvSpPr txBox="1"/>
          <p:nvPr/>
        </p:nvSpPr>
        <p:spPr>
          <a:xfrm>
            <a:off x="3199397" y="1302552"/>
            <a:ext cx="2678938" cy="3939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Q</a:t>
            </a:r>
            <a:endParaRPr/>
          </a:p>
        </p:txBody>
      </p:sp>
      <p:sp>
        <p:nvSpPr>
          <p:cNvPr id="1169" name="Google Shape;1169;p51"/>
          <p:cNvSpPr txBox="1"/>
          <p:nvPr/>
        </p:nvSpPr>
        <p:spPr>
          <a:xfrm>
            <a:off x="6493202" y="1302552"/>
            <a:ext cx="2499402" cy="3939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endParaRPr/>
          </a:p>
        </p:txBody>
      </p:sp>
      <p:sp>
        <p:nvSpPr>
          <p:cNvPr id="1170" name="Google Shape;1170;p51"/>
          <p:cNvSpPr txBox="1"/>
          <p:nvPr/>
        </p:nvSpPr>
        <p:spPr>
          <a:xfrm>
            <a:off x="5226891" y="1302552"/>
            <a:ext cx="2499402" cy="3939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&amp;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4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p52"/>
          <p:cNvSpPr txBox="1"/>
          <p:nvPr>
            <p:ph type="ctrTitle"/>
          </p:nvPr>
        </p:nvSpPr>
        <p:spPr>
          <a:xfrm>
            <a:off x="563880" y="1662756"/>
            <a:ext cx="1106424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Arial"/>
              <a:buNone/>
            </a:pPr>
            <a:r>
              <a:rPr lang="en-US" sz="9600"/>
              <a:t>Thank You!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5"/>
          <p:cNvPicPr preferRelativeResize="0"/>
          <p:nvPr/>
        </p:nvPicPr>
        <p:blipFill rotWithShape="1">
          <a:blip r:embed="rId3">
            <a:alphaModFix/>
          </a:blip>
          <a:srcRect b="15262" l="-1" r="-1" t="5231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7490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5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What is Arizona State University known for?</a:t>
            </a:r>
            <a:endParaRPr/>
          </a:p>
        </p:txBody>
      </p:sp>
      <p:pic>
        <p:nvPicPr>
          <p:cNvPr id="103" name="Google Shape;103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79985" y="1806690"/>
            <a:ext cx="3232029" cy="3899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" name="Google Shape;108;p16"/>
          <p:cNvCxnSpPr/>
          <p:nvPr/>
        </p:nvCxnSpPr>
        <p:spPr>
          <a:xfrm rot="5400000">
            <a:off x="1683975" y="3382265"/>
            <a:ext cx="5215717" cy="1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w="sm" type="none"/>
            <a:tailEnd len="sm" w="sm" type="none"/>
          </a:ln>
        </p:spPr>
      </p:cxnSp>
      <p:sp>
        <p:nvSpPr>
          <p:cNvPr id="109" name="Google Shape;109;p16"/>
          <p:cNvSpPr txBox="1"/>
          <p:nvPr/>
        </p:nvSpPr>
        <p:spPr>
          <a:xfrm>
            <a:off x="930563" y="3711450"/>
            <a:ext cx="1811714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6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175</a:t>
            </a:r>
            <a:r>
              <a:rPr b="1" i="0" lang="en-US" sz="5400" u="none" cap="none" strike="noStrik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6"/>
          <p:cNvSpPr/>
          <p:nvPr/>
        </p:nvSpPr>
        <p:spPr>
          <a:xfrm>
            <a:off x="1102136" y="4691430"/>
            <a:ext cx="2587183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FULLY ONLINE </a:t>
            </a:r>
            <a:b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DEGREES </a:t>
            </a:r>
            <a:b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&amp; CERTIFICATES</a:t>
            </a:r>
            <a:endParaRPr/>
          </a:p>
        </p:txBody>
      </p:sp>
      <p:pic>
        <p:nvPicPr>
          <p:cNvPr id="111" name="Google Shape;11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4753" y="1106858"/>
            <a:ext cx="2299064" cy="2139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22364" y="1517904"/>
            <a:ext cx="6437376" cy="4465322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6"/>
          <p:cNvSpPr txBox="1"/>
          <p:nvPr/>
        </p:nvSpPr>
        <p:spPr>
          <a:xfrm>
            <a:off x="6823452" y="887402"/>
            <a:ext cx="28352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Students Enrolled / Year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/>
              <a:t>Revenue</a:t>
            </a:r>
            <a:endParaRPr/>
          </a:p>
        </p:txBody>
      </p:sp>
      <p:pic>
        <p:nvPicPr>
          <p:cNvPr id="119" name="Google Shape;11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0132" y="1764792"/>
            <a:ext cx="8174736" cy="423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8"/>
          <p:cNvPicPr preferRelativeResize="0"/>
          <p:nvPr/>
        </p:nvPicPr>
        <p:blipFill rotWithShape="1">
          <a:blip r:embed="rId3">
            <a:alphaModFix/>
          </a:blip>
          <a:srcRect b="13800" l="0" r="13130" t="12905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8"/>
          <p:cNvSpPr/>
          <p:nvPr/>
        </p:nvSpPr>
        <p:spPr>
          <a:xfrm>
            <a:off x="786810" y="1622263"/>
            <a:ext cx="5613991" cy="4543823"/>
          </a:xfrm>
          <a:prstGeom prst="rect">
            <a:avLst/>
          </a:prstGeom>
          <a:gradFill>
            <a:gsLst>
              <a:gs pos="0">
                <a:schemeClr val="accent2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18"/>
          <p:cNvSpPr txBox="1"/>
          <p:nvPr/>
        </p:nvSpPr>
        <p:spPr>
          <a:xfrm>
            <a:off x="1353879" y="2267014"/>
            <a:ext cx="4479851" cy="341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ARE YOU READY?</a:t>
            </a:r>
            <a:endParaRPr/>
          </a:p>
        </p:txBody>
      </p:sp>
      <p:sp>
        <p:nvSpPr>
          <p:cNvPr id="127" name="Google Shape;127;p18"/>
          <p:cNvSpPr txBox="1"/>
          <p:nvPr>
            <p:ph idx="4294967295" type="title"/>
          </p:nvPr>
        </p:nvSpPr>
        <p:spPr>
          <a:xfrm>
            <a:off x="786810" y="517599"/>
            <a:ext cx="11283950" cy="82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So You Want to Build an Online Program...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" name="Google Shape;133;p19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134" name="Google Shape;134;p19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9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9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9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9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9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0" name="Google Shape;140;p19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141" name="Google Shape;141;p19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142" name="Google Shape;142;p19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</p:grpSp>
      <p:sp>
        <p:nvSpPr>
          <p:cNvPr id="143" name="Google Shape;143;p19"/>
          <p:cNvSpPr txBox="1"/>
          <p:nvPr/>
        </p:nvSpPr>
        <p:spPr>
          <a:xfrm>
            <a:off x="10260028" y="314341"/>
            <a:ext cx="1300356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ACTIVITY</a:t>
            </a:r>
            <a:endParaRPr/>
          </a:p>
        </p:txBody>
      </p:sp>
      <p:grpSp>
        <p:nvGrpSpPr>
          <p:cNvPr id="144" name="Google Shape;144;p19"/>
          <p:cNvGrpSpPr/>
          <p:nvPr/>
        </p:nvGrpSpPr>
        <p:grpSpPr>
          <a:xfrm>
            <a:off x="501628" y="1292375"/>
            <a:ext cx="3772229" cy="3077766"/>
            <a:chOff x="501628" y="1292375"/>
            <a:chExt cx="3772229" cy="3077766"/>
          </a:xfrm>
        </p:grpSpPr>
        <p:sp>
          <p:nvSpPr>
            <p:cNvPr id="145" name="Google Shape;145;p19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9"/>
            <p:cNvSpPr txBox="1"/>
            <p:nvPr/>
          </p:nvSpPr>
          <p:spPr>
            <a:xfrm>
              <a:off x="501628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147" name="Google Shape;147;p19"/>
            <p:cNvSpPr txBox="1"/>
            <p:nvPr/>
          </p:nvSpPr>
          <p:spPr>
            <a:xfrm>
              <a:off x="1638218" y="2514792"/>
              <a:ext cx="2635639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Mission?</a:t>
              </a:r>
              <a:endParaRPr/>
            </a:p>
          </p:txBody>
        </p:sp>
      </p:grpSp>
      <p:grpSp>
        <p:nvGrpSpPr>
          <p:cNvPr id="148" name="Google Shape;148;p19"/>
          <p:cNvGrpSpPr/>
          <p:nvPr/>
        </p:nvGrpSpPr>
        <p:grpSpPr>
          <a:xfrm>
            <a:off x="4330621" y="1292375"/>
            <a:ext cx="3539456" cy="3077766"/>
            <a:chOff x="4330621" y="1292375"/>
            <a:chExt cx="3539456" cy="3077766"/>
          </a:xfrm>
        </p:grpSpPr>
        <p:sp>
          <p:nvSpPr>
            <p:cNvPr id="149" name="Google Shape;149;p19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9"/>
            <p:cNvSpPr txBox="1"/>
            <p:nvPr/>
          </p:nvSpPr>
          <p:spPr>
            <a:xfrm>
              <a:off x="4330621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151" name="Google Shape;151;p19"/>
            <p:cNvSpPr txBox="1"/>
            <p:nvPr/>
          </p:nvSpPr>
          <p:spPr>
            <a:xfrm>
              <a:off x="5005022" y="2514792"/>
              <a:ext cx="2646409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Motivation?</a:t>
              </a:r>
              <a:endParaRPr/>
            </a:p>
          </p:txBody>
        </p:sp>
      </p:grpSp>
      <p:grpSp>
        <p:nvGrpSpPr>
          <p:cNvPr id="152" name="Google Shape;152;p19"/>
          <p:cNvGrpSpPr/>
          <p:nvPr/>
        </p:nvGrpSpPr>
        <p:grpSpPr>
          <a:xfrm>
            <a:off x="7922494" y="1292375"/>
            <a:ext cx="3591874" cy="3077766"/>
            <a:chOff x="7922494" y="1292375"/>
            <a:chExt cx="3591874" cy="3077766"/>
          </a:xfrm>
        </p:grpSpPr>
        <p:sp>
          <p:nvSpPr>
            <p:cNvPr id="153" name="Google Shape;153;p19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9"/>
            <p:cNvSpPr txBox="1"/>
            <p:nvPr/>
          </p:nvSpPr>
          <p:spPr>
            <a:xfrm>
              <a:off x="7922494" y="1292375"/>
              <a:ext cx="1568058" cy="30777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155" name="Google Shape;155;p19"/>
            <p:cNvSpPr txBox="1"/>
            <p:nvPr/>
          </p:nvSpPr>
          <p:spPr>
            <a:xfrm>
              <a:off x="8412692" y="2514792"/>
              <a:ext cx="2886762" cy="5232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Target Market?</a:t>
              </a:r>
              <a:endParaRPr/>
            </a:p>
          </p:txBody>
        </p:sp>
      </p:grpSp>
      <p:sp>
        <p:nvSpPr>
          <p:cNvPr id="156" name="Google Shape;156;p19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9">
      <a:dk1>
        <a:srgbClr val="373737"/>
      </a:dk1>
      <a:lt1>
        <a:srgbClr val="FFFFFF"/>
      </a:lt1>
      <a:dk2>
        <a:srgbClr val="878787"/>
      </a:dk2>
      <a:lt2>
        <a:srgbClr val="E7E6E6"/>
      </a:lt2>
      <a:accent1>
        <a:srgbClr val="001698"/>
      </a:accent1>
      <a:accent2>
        <a:srgbClr val="6AD8E8"/>
      </a:accent2>
      <a:accent3>
        <a:srgbClr val="4EBAAB"/>
      </a:accent3>
      <a:accent4>
        <a:srgbClr val="FE9D79"/>
      </a:accent4>
      <a:accent5>
        <a:srgbClr val="F7577B"/>
      </a:accent5>
      <a:accent6>
        <a:srgbClr val="000000"/>
      </a:accent6>
      <a:hlink>
        <a:srgbClr val="FEFB00"/>
      </a:hlink>
      <a:folHlink>
        <a:srgbClr val="C6C6C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